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42.jpeg" ContentType="image/jpeg"/>
  <Override PartName="/ppt/media/image27.png" ContentType="image/png"/>
  <Override PartName="/ppt/media/image21.jpeg" ContentType="image/jpeg"/>
  <Override PartName="/ppt/media/image24.png" ContentType="image/png"/>
  <Override PartName="/ppt/media/image22.png" ContentType="image/png"/>
  <Override PartName="/ppt/media/image19.png" ContentType="image/png"/>
  <Override PartName="/ppt/media/image26.png" ContentType="image/png"/>
  <Override PartName="/ppt/media/image18.jpeg" ContentType="image/jpeg"/>
  <Override PartName="/ppt/media/image17.png" ContentType="image/png"/>
  <Override PartName="/ppt/media/image16.jpeg" ContentType="image/jpeg"/>
  <Override PartName="/ppt/media/image23.png" ContentType="image/png"/>
  <Override PartName="/ppt/media/image15.jpeg" ContentType="image/jpeg"/>
  <Override PartName="/ppt/media/image41.png" ContentType="image/png"/>
  <Override PartName="/ppt/media/image9.png" ContentType="image/png"/>
  <Override PartName="/ppt/media/image31.png" ContentType="image/png"/>
  <Override PartName="/ppt/media/image32.png" ContentType="image/png"/>
  <Override PartName="/ppt/media/image13.jpeg" ContentType="image/jpeg"/>
  <Override PartName="/ppt/media/image33.png" ContentType="image/png"/>
  <Override PartName="/ppt/media/image34.png" ContentType="image/png"/>
  <Override PartName="/ppt/media/image39.png" ContentType="image/png"/>
  <Override PartName="/ppt/media/image7.png" ContentType="image/png"/>
  <Override PartName="/ppt/media/image11.png" ContentType="image/png"/>
  <Override PartName="/ppt/media/image35.png" ContentType="image/png"/>
  <Override PartName="/ppt/media/image12.png" ContentType="image/png"/>
  <Override PartName="/ppt/media/image36.png" ContentType="image/png"/>
  <Override PartName="/ppt/media/image28.png" ContentType="image/png"/>
  <Override PartName="/ppt/media/image37.png" ContentType="image/png"/>
  <Override PartName="/ppt/media/image5.png" ContentType="image/png"/>
  <Override PartName="/ppt/media/image40.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8.jpeg" ContentType="image/jpeg"/>
  <Override PartName="/ppt/media/image38.png" ContentType="image/png"/>
  <Override PartName="/ppt/media/image6.png" ContentType="image/png"/>
  <Override PartName="/ppt/media/image20.png" ContentType="image/png"/>
  <Override PartName="/ppt/media/image2.jpeg" ContentType="image/jpeg"/>
  <Override PartName="/ppt/media/image1.jpeg" ContentType="image/jpeg"/>
  <Override PartName="/ppt/media/image10.png" ContentType="image/png"/>
  <Override PartName="/ppt/media/image14.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notesSlides/notesSlide36.xml" ContentType="application/vnd.openxmlformats-officedocument.presentationml.notesSlide+xml"/>
  <Override PartName="/ppt/notesSlides/notesSlide40.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_rels/notesSlide31.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27.xml.rels" ContentType="application/vnd.openxmlformats-package.relationships+xml"/>
  <Override PartName="/ppt/notesSlides/_rels/notesSlide39.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3.xml" ContentType="application/vnd.openxmlformats-officedocument.presentationml.notesSlide+xml"/>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5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52" name="PlaceHolder 4"/>
          <p:cNvSpPr>
            <a:spLocks noGrp="1"/>
          </p:cNvSpPr>
          <p:nvPr>
            <p:ph type="dt" idx="22"/>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53" name="PlaceHolder 5"/>
          <p:cNvSpPr>
            <a:spLocks noGrp="1"/>
          </p:cNvSpPr>
          <p:nvPr>
            <p:ph type="ftr" idx="23"/>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54" name="PlaceHolder 6"/>
          <p:cNvSpPr>
            <a:spLocks noGrp="1"/>
          </p:cNvSpPr>
          <p:nvPr>
            <p:ph type="sldNum" idx="24"/>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47A5FE1C-D3DB-4D7A-ACCE-4E171305C3B7}"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9040" y="1143000"/>
            <a:ext cx="5469120" cy="3075120"/>
          </a:xfrm>
          <a:prstGeom prst="rect">
            <a:avLst/>
          </a:prstGeom>
          <a:ln w="0">
            <a:noFill/>
          </a:ln>
        </p:spPr>
      </p:sp>
      <p:sp>
        <p:nvSpPr>
          <p:cNvPr id="388"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Portada / front page</a:t>
            </a:r>
            <a:endParaRPr b="0" lang="es-ES" sz="1200" spc="-1" strike="noStrike">
              <a:solidFill>
                <a:srgbClr val="000000"/>
              </a:solidFill>
              <a:latin typeface="Arial"/>
            </a:endParaRPr>
          </a:p>
        </p:txBody>
      </p:sp>
      <p:sp>
        <p:nvSpPr>
          <p:cNvPr id="389" name="PlaceHolder 3"/>
          <p:cNvSpPr>
            <a:spLocks noGrp="1"/>
          </p:cNvSpPr>
          <p:nvPr>
            <p:ph type="sldNum" idx="25"/>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B32B0D17-743D-4078-BBBF-645955FC8DCC}"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5240" cy="3075120"/>
          </a:xfrm>
          <a:prstGeom prst="rect">
            <a:avLst/>
          </a:prstGeom>
          <a:ln w="0">
            <a:noFill/>
          </a:ln>
        </p:spPr>
      </p:sp>
      <p:sp>
        <p:nvSpPr>
          <p:cNvPr id="400"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401" name="PlaceHolder 3"/>
          <p:cNvSpPr>
            <a:spLocks noGrp="1"/>
          </p:cNvSpPr>
          <p:nvPr>
            <p:ph type="sldNum" idx="29"/>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0D35FE4C-C828-4912-B734-18CBB275AA7F}"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75240" cy="3075120"/>
          </a:xfrm>
          <a:prstGeom prst="rect">
            <a:avLst/>
          </a:prstGeom>
          <a:ln w="0">
            <a:noFill/>
          </a:ln>
        </p:spPr>
      </p:sp>
      <p:sp>
        <p:nvSpPr>
          <p:cNvPr id="403"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404" name="PlaceHolder 3"/>
          <p:cNvSpPr>
            <a:spLocks noGrp="1"/>
          </p:cNvSpPr>
          <p:nvPr>
            <p:ph type="sldNum" idx="30"/>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F590BEB-8AF2-4A61-9692-68311FC458AE}"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75240" cy="3075120"/>
          </a:xfrm>
          <a:prstGeom prst="rect">
            <a:avLst/>
          </a:prstGeom>
          <a:ln w="0">
            <a:noFill/>
          </a:ln>
        </p:spPr>
      </p:sp>
      <p:sp>
        <p:nvSpPr>
          <p:cNvPr id="406"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407" name="PlaceHolder 3"/>
          <p:cNvSpPr>
            <a:spLocks noGrp="1"/>
          </p:cNvSpPr>
          <p:nvPr>
            <p:ph type="sldNum" idx="31"/>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727F258B-09A5-4083-8244-ADE03E633041}"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9040" y="1143000"/>
            <a:ext cx="5469120" cy="3075120"/>
          </a:xfrm>
          <a:prstGeom prst="rect">
            <a:avLst/>
          </a:prstGeom>
          <a:ln w="0">
            <a:noFill/>
          </a:ln>
        </p:spPr>
      </p:sp>
      <p:sp>
        <p:nvSpPr>
          <p:cNvPr id="409"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410" name="PlaceHolder 3"/>
          <p:cNvSpPr>
            <a:spLocks noGrp="1"/>
          </p:cNvSpPr>
          <p:nvPr>
            <p:ph type="sldNum" idx="32"/>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BA617C2-3F63-404D-A6A9-156FE8FB85B8}"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9040" y="1143000"/>
            <a:ext cx="5469120" cy="3075120"/>
          </a:xfrm>
          <a:prstGeom prst="rect">
            <a:avLst/>
          </a:prstGeom>
          <a:ln w="0">
            <a:noFill/>
          </a:ln>
        </p:spPr>
      </p:sp>
      <p:sp>
        <p:nvSpPr>
          <p:cNvPr id="391"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Índice de contenidos / contents index</a:t>
            </a:r>
            <a:endParaRPr b="0" lang="es-ES" sz="1200" spc="-1" strike="noStrike">
              <a:solidFill>
                <a:srgbClr val="000000"/>
              </a:solidFill>
              <a:latin typeface="Arial"/>
            </a:endParaRPr>
          </a:p>
        </p:txBody>
      </p:sp>
      <p:sp>
        <p:nvSpPr>
          <p:cNvPr id="392" name="PlaceHolder 3"/>
          <p:cNvSpPr>
            <a:spLocks noGrp="1"/>
          </p:cNvSpPr>
          <p:nvPr>
            <p:ph type="sldNum" idx="26"/>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F967074-BA23-4C6A-86E2-9FD2AF33112F}"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9040" y="1143000"/>
            <a:ext cx="5469120" cy="3075120"/>
          </a:xfrm>
          <a:prstGeom prst="rect">
            <a:avLst/>
          </a:prstGeom>
          <a:ln w="0">
            <a:noFill/>
          </a:ln>
        </p:spPr>
      </p:sp>
      <p:sp>
        <p:nvSpPr>
          <p:cNvPr id="412"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413" name="PlaceHolder 3"/>
          <p:cNvSpPr>
            <a:spLocks noGrp="1"/>
          </p:cNvSpPr>
          <p:nvPr>
            <p:ph type="sldNum" idx="33"/>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603F75DC-C134-4F30-8D2F-9E802207538C}"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9040" y="1143000"/>
            <a:ext cx="5469120" cy="3075120"/>
          </a:xfrm>
          <a:prstGeom prst="rect">
            <a:avLst/>
          </a:prstGeom>
          <a:ln w="0">
            <a:noFill/>
          </a:ln>
        </p:spPr>
      </p:sp>
      <p:sp>
        <p:nvSpPr>
          <p:cNvPr id="415"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416" name="PlaceHolder 3"/>
          <p:cNvSpPr>
            <a:spLocks noGrp="1"/>
          </p:cNvSpPr>
          <p:nvPr>
            <p:ph type="sldNum" idx="34"/>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19EC6822-2F00-4FFA-9F31-B791B41719DD}"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75240" cy="3075120"/>
          </a:xfrm>
          <a:prstGeom prst="rect">
            <a:avLst/>
          </a:prstGeom>
          <a:ln w="0">
            <a:noFill/>
          </a:ln>
        </p:spPr>
      </p:sp>
      <p:sp>
        <p:nvSpPr>
          <p:cNvPr id="394"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95" name="PlaceHolder 3"/>
          <p:cNvSpPr>
            <a:spLocks noGrp="1"/>
          </p:cNvSpPr>
          <p:nvPr>
            <p:ph type="sldNum" idx="27"/>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848ADD04-57EF-4CCB-99C4-66528DD28B0A}"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9040" y="1143000"/>
            <a:ext cx="5469120" cy="3075120"/>
          </a:xfrm>
          <a:prstGeom prst="rect">
            <a:avLst/>
          </a:prstGeom>
          <a:ln w="0">
            <a:noFill/>
          </a:ln>
        </p:spPr>
      </p:sp>
      <p:sp>
        <p:nvSpPr>
          <p:cNvPr id="418"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419" name="PlaceHolder 3"/>
          <p:cNvSpPr>
            <a:spLocks noGrp="1"/>
          </p:cNvSpPr>
          <p:nvPr>
            <p:ph type="sldNum" idx="35"/>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5E7B6B7-D68A-4ABA-AE97-0405A0DB472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9040" y="1143000"/>
            <a:ext cx="5469120" cy="3075120"/>
          </a:xfrm>
          <a:prstGeom prst="rect">
            <a:avLst/>
          </a:prstGeom>
          <a:ln w="0">
            <a:noFill/>
          </a:ln>
        </p:spPr>
      </p:sp>
      <p:sp>
        <p:nvSpPr>
          <p:cNvPr id="421"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422" name="PlaceHolder 3"/>
          <p:cNvSpPr>
            <a:spLocks noGrp="1"/>
          </p:cNvSpPr>
          <p:nvPr>
            <p:ph type="sldNum" idx="36"/>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CD21183-204D-49B7-81F0-2BA9420FBC60}"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75240" cy="3075120"/>
          </a:xfrm>
          <a:prstGeom prst="rect">
            <a:avLst/>
          </a:prstGeom>
          <a:ln w="0">
            <a:noFill/>
          </a:ln>
        </p:spPr>
      </p:sp>
      <p:sp>
        <p:nvSpPr>
          <p:cNvPr id="424"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Platino / Slide Platinum sponsors </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25" name="PlaceHolder 3"/>
          <p:cNvSpPr>
            <a:spLocks noGrp="1"/>
          </p:cNvSpPr>
          <p:nvPr>
            <p:ph type="sldNum" idx="37"/>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700BEAAF-E3A1-424D-8FAD-0768817D89C8}"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75240" cy="3075120"/>
          </a:xfrm>
          <a:prstGeom prst="rect">
            <a:avLst/>
          </a:prstGeom>
          <a:ln w="0">
            <a:noFill/>
          </a:ln>
        </p:spPr>
      </p:sp>
      <p:sp>
        <p:nvSpPr>
          <p:cNvPr id="427"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Oro, Plata y Bronce / Slide Gold, Silver and Bronze sponsors</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28" name="PlaceHolder 3"/>
          <p:cNvSpPr>
            <a:spLocks noGrp="1"/>
          </p:cNvSpPr>
          <p:nvPr>
            <p:ph type="sldNum" idx="38"/>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69FA4EB9-D13A-40DB-8D6C-0777F18EB558}"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5240" cy="3075120"/>
          </a:xfrm>
          <a:prstGeom prst="rect">
            <a:avLst/>
          </a:prstGeom>
          <a:ln w="0">
            <a:noFill/>
          </a:ln>
        </p:spPr>
      </p:sp>
      <p:sp>
        <p:nvSpPr>
          <p:cNvPr id="397" name="PlaceHolder 2"/>
          <p:cNvSpPr>
            <a:spLocks noGrp="1"/>
          </p:cNvSpPr>
          <p:nvPr>
            <p:ph type="body"/>
          </p:nvPr>
        </p:nvSpPr>
        <p:spPr>
          <a:xfrm>
            <a:off x="685800" y="4400640"/>
            <a:ext cx="5475240" cy="35892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98" name="PlaceHolder 3"/>
          <p:cNvSpPr>
            <a:spLocks noGrp="1"/>
          </p:cNvSpPr>
          <p:nvPr>
            <p:ph type="sldNum" idx="28"/>
          </p:nvPr>
        </p:nvSpPr>
        <p:spPr>
          <a:xfrm>
            <a:off x="3884760" y="8685360"/>
            <a:ext cx="2960640" cy="447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FD020900-F034-4D27-A95A-A856D73B5A91}"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6" name="PlaceHolder 2"/>
          <p:cNvSpPr>
            <a:spLocks noGrp="1"/>
          </p:cNvSpPr>
          <p:nvPr>
            <p:ph/>
          </p:nvPr>
        </p:nvSpPr>
        <p:spPr>
          <a:xfrm>
            <a:off x="838080" y="1825560"/>
            <a:ext cx="10504440" cy="43401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A38BB45-41DA-44EF-9015-EE4536442569}"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redeterminado">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3" name="PlaceHolder 2"/>
          <p:cNvSpPr>
            <a:spLocks noGrp="1"/>
          </p:cNvSpPr>
          <p:nvPr>
            <p:ph/>
          </p:nvPr>
        </p:nvSpPr>
        <p:spPr>
          <a:xfrm>
            <a:off x="838080" y="1825560"/>
            <a:ext cx="10504440" cy="43401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002624A-1D5D-406E-88AA-57DC189BAF79}"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edeterminado 1">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0" name="PlaceHolder 2"/>
          <p:cNvSpPr>
            <a:spLocks noGrp="1"/>
          </p:cNvSpPr>
          <p:nvPr>
            <p:ph type="subTitle"/>
          </p:nvPr>
        </p:nvSpPr>
        <p:spPr>
          <a:xfrm>
            <a:off x="838080" y="1825560"/>
            <a:ext cx="10504440" cy="434016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A2C5FE7-DC0E-4AC7-BC55-AD21B32B1CB4}"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838080" y="1825560"/>
            <a:ext cx="10504440" cy="43401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7509BA8A-6F7E-4189-A80F-B1628A5EA865}"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4" name="PlaceHolder 2"/>
          <p:cNvSpPr>
            <a:spLocks noGrp="1"/>
          </p:cNvSpPr>
          <p:nvPr>
            <p:ph/>
          </p:nvPr>
        </p:nvSpPr>
        <p:spPr>
          <a:xfrm>
            <a:off x="838080" y="1825560"/>
            <a:ext cx="10504440" cy="43401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41621300-2AE8-4222-AC5F-A25314EA2914}"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1" name="PlaceHolder 2"/>
          <p:cNvSpPr>
            <a:spLocks noGrp="1"/>
          </p:cNvSpPr>
          <p:nvPr>
            <p:ph/>
          </p:nvPr>
        </p:nvSpPr>
        <p:spPr>
          <a:xfrm>
            <a:off x="838080" y="1825560"/>
            <a:ext cx="10504440" cy="43401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A38696C4-C3DB-4493-8A50-0C18E832B839}" type="slidenum">
              <a:t>&lt;#&gt;</a:t>
            </a:fld>
          </a:p>
        </p:txBody>
      </p:sp>
      <p:sp>
        <p:nvSpPr>
          <p:cNvPr id="6" name="PlaceHolder 5"/>
          <p:cNvSpPr>
            <a:spLocks noGrp="1"/>
          </p:cNvSpPr>
          <p:nvPr>
            <p:ph type="dt" idx="18"/>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_">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8" name="PlaceHolder 2"/>
          <p:cNvSpPr>
            <a:spLocks noGrp="1"/>
          </p:cNvSpPr>
          <p:nvPr>
            <p:ph/>
          </p:nvPr>
        </p:nvSpPr>
        <p:spPr>
          <a:xfrm>
            <a:off x="838080" y="1825560"/>
            <a:ext cx="10504440" cy="43401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AAA5F771-E63A-4B1D-81C8-452EC8C72411}" type="slidenum">
              <a:t>&lt;#&gt;</a:t>
            </a:fld>
          </a:p>
        </p:txBody>
      </p:sp>
      <p:sp>
        <p:nvSpPr>
          <p:cNvPr id="6" name="PlaceHolder 5"/>
          <p:cNvSpPr>
            <a:spLocks noGrp="1"/>
          </p:cNvSpPr>
          <p:nvPr>
            <p:ph type="dt" idx="21"/>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body"/>
          </p:nvPr>
        </p:nvSpPr>
        <p:spPr>
          <a:xfrm>
            <a:off x="838080" y="1825560"/>
            <a:ext cx="10504440" cy="43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 name="PlaceHolder 3"/>
          <p:cNvSpPr>
            <a:spLocks noGrp="1"/>
          </p:cNvSpPr>
          <p:nvPr>
            <p:ph type="ftr" idx="1"/>
          </p:nvPr>
        </p:nvSpPr>
        <p:spPr>
          <a:xfrm>
            <a:off x="4038480" y="6356520"/>
            <a:ext cx="4103640" cy="353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 name="PlaceHolder 4"/>
          <p:cNvSpPr>
            <a:spLocks noGrp="1"/>
          </p:cNvSpPr>
          <p:nvPr>
            <p:ph type="sldNum" idx="2"/>
          </p:nvPr>
        </p:nvSpPr>
        <p:spPr>
          <a:xfrm>
            <a:off x="8610480" y="6356520"/>
            <a:ext cx="2732040" cy="353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AC7A11B1-BECC-410D-90AA-01D9EDFA0CC0}"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 name="PlaceHolder 5"/>
          <p:cNvSpPr>
            <a:spLocks noGrp="1"/>
          </p:cNvSpPr>
          <p:nvPr>
            <p:ph type="dt" idx="3"/>
          </p:nvPr>
        </p:nvSpPr>
        <p:spPr>
          <a:xfrm>
            <a:off x="838080" y="6356520"/>
            <a:ext cx="2732040" cy="3538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 name="PlaceHolder 2"/>
          <p:cNvSpPr>
            <a:spLocks noGrp="1"/>
          </p:cNvSpPr>
          <p:nvPr>
            <p:ph type="body"/>
          </p:nvPr>
        </p:nvSpPr>
        <p:spPr>
          <a:xfrm>
            <a:off x="838080" y="1825560"/>
            <a:ext cx="10504440" cy="43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9" name="PlaceHolder 3"/>
          <p:cNvSpPr>
            <a:spLocks noGrp="1"/>
          </p:cNvSpPr>
          <p:nvPr>
            <p:ph type="ftr" idx="4"/>
          </p:nvPr>
        </p:nvSpPr>
        <p:spPr>
          <a:xfrm>
            <a:off x="4038480" y="6356520"/>
            <a:ext cx="4103640" cy="353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32040" cy="353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ADDF4E34-36D3-4DC4-A97A-B4FBCA47628C}"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32040" cy="3538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5" name="PlaceHolder 2"/>
          <p:cNvSpPr>
            <a:spLocks noGrp="1"/>
          </p:cNvSpPr>
          <p:nvPr>
            <p:ph type="ftr" idx="7"/>
          </p:nvPr>
        </p:nvSpPr>
        <p:spPr>
          <a:xfrm>
            <a:off x="4038480" y="6356520"/>
            <a:ext cx="4103640" cy="353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6" name="PlaceHolder 3"/>
          <p:cNvSpPr>
            <a:spLocks noGrp="1"/>
          </p:cNvSpPr>
          <p:nvPr>
            <p:ph type="sldNum" idx="8"/>
          </p:nvPr>
        </p:nvSpPr>
        <p:spPr>
          <a:xfrm>
            <a:off x="8610480" y="6356520"/>
            <a:ext cx="2732040" cy="353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775C056A-859D-4AD9-A471-6254A82BD3C0}"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7" name="PlaceHolder 4"/>
          <p:cNvSpPr>
            <a:spLocks noGrp="1"/>
          </p:cNvSpPr>
          <p:nvPr>
            <p:ph type="dt" idx="9"/>
          </p:nvPr>
        </p:nvSpPr>
        <p:spPr>
          <a:xfrm>
            <a:off x="838080" y="6356520"/>
            <a:ext cx="2732040" cy="3538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2" name="PlaceHolder 2"/>
          <p:cNvSpPr>
            <a:spLocks noGrp="1"/>
          </p:cNvSpPr>
          <p:nvPr>
            <p:ph type="body"/>
          </p:nvPr>
        </p:nvSpPr>
        <p:spPr>
          <a:xfrm>
            <a:off x="838080" y="1825560"/>
            <a:ext cx="10504440" cy="43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3" name="PlaceHolder 3"/>
          <p:cNvSpPr>
            <a:spLocks noGrp="1"/>
          </p:cNvSpPr>
          <p:nvPr>
            <p:ph type="ftr" idx="10"/>
          </p:nvPr>
        </p:nvSpPr>
        <p:spPr>
          <a:xfrm>
            <a:off x="4038480" y="6356520"/>
            <a:ext cx="4103640" cy="353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24" name="PlaceHolder 4"/>
          <p:cNvSpPr>
            <a:spLocks noGrp="1"/>
          </p:cNvSpPr>
          <p:nvPr>
            <p:ph type="sldNum" idx="11"/>
          </p:nvPr>
        </p:nvSpPr>
        <p:spPr>
          <a:xfrm>
            <a:off x="8610480" y="6356520"/>
            <a:ext cx="2732040" cy="353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ADB543D0-7270-4D47-81CF-59FD94D356AB}"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25" name="PlaceHolder 5"/>
          <p:cNvSpPr>
            <a:spLocks noGrp="1"/>
          </p:cNvSpPr>
          <p:nvPr>
            <p:ph type="dt" idx="12"/>
          </p:nvPr>
        </p:nvSpPr>
        <p:spPr>
          <a:xfrm>
            <a:off x="838080" y="6356520"/>
            <a:ext cx="2732040" cy="3538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9" name="PlaceHolder 2"/>
          <p:cNvSpPr>
            <a:spLocks noGrp="1"/>
          </p:cNvSpPr>
          <p:nvPr>
            <p:ph type="body"/>
          </p:nvPr>
        </p:nvSpPr>
        <p:spPr>
          <a:xfrm>
            <a:off x="838080" y="1825560"/>
            <a:ext cx="10504440" cy="43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0" name="PlaceHolder 3"/>
          <p:cNvSpPr>
            <a:spLocks noGrp="1"/>
          </p:cNvSpPr>
          <p:nvPr>
            <p:ph type="ftr" idx="13"/>
          </p:nvPr>
        </p:nvSpPr>
        <p:spPr>
          <a:xfrm>
            <a:off x="4038480" y="6356520"/>
            <a:ext cx="4103640" cy="353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1" name="PlaceHolder 4"/>
          <p:cNvSpPr>
            <a:spLocks noGrp="1"/>
          </p:cNvSpPr>
          <p:nvPr>
            <p:ph type="sldNum" idx="14"/>
          </p:nvPr>
        </p:nvSpPr>
        <p:spPr>
          <a:xfrm>
            <a:off x="8610480" y="6356520"/>
            <a:ext cx="2732040" cy="353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505946BC-908D-4024-A3DC-504E0032AB72}"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2" name="PlaceHolder 5"/>
          <p:cNvSpPr>
            <a:spLocks noGrp="1"/>
          </p:cNvSpPr>
          <p:nvPr>
            <p:ph type="dt" idx="15"/>
          </p:nvPr>
        </p:nvSpPr>
        <p:spPr>
          <a:xfrm>
            <a:off x="838080" y="6356520"/>
            <a:ext cx="2732040" cy="3538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6" name="PlaceHolder 2"/>
          <p:cNvSpPr>
            <a:spLocks noGrp="1"/>
          </p:cNvSpPr>
          <p:nvPr>
            <p:ph type="body"/>
          </p:nvPr>
        </p:nvSpPr>
        <p:spPr>
          <a:xfrm>
            <a:off x="838080" y="1825560"/>
            <a:ext cx="10504440" cy="43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7" name="PlaceHolder 3"/>
          <p:cNvSpPr>
            <a:spLocks noGrp="1"/>
          </p:cNvSpPr>
          <p:nvPr>
            <p:ph type="ftr" idx="16"/>
          </p:nvPr>
        </p:nvSpPr>
        <p:spPr>
          <a:xfrm>
            <a:off x="4038480" y="6356520"/>
            <a:ext cx="4103640" cy="353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8" name="PlaceHolder 4"/>
          <p:cNvSpPr>
            <a:spLocks noGrp="1"/>
          </p:cNvSpPr>
          <p:nvPr>
            <p:ph type="sldNum" idx="17"/>
          </p:nvPr>
        </p:nvSpPr>
        <p:spPr>
          <a:xfrm>
            <a:off x="8610480" y="6356520"/>
            <a:ext cx="2732040" cy="353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8B044562-E703-430A-99CF-D28C3A061C85}"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9" name="PlaceHolder 5"/>
          <p:cNvSpPr>
            <a:spLocks noGrp="1"/>
          </p:cNvSpPr>
          <p:nvPr>
            <p:ph type="dt" idx="18"/>
          </p:nvPr>
        </p:nvSpPr>
        <p:spPr>
          <a:xfrm>
            <a:off x="838080" y="6356520"/>
            <a:ext cx="2732040" cy="3538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04440" cy="13143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43" name="PlaceHolder 2"/>
          <p:cNvSpPr>
            <a:spLocks noGrp="1"/>
          </p:cNvSpPr>
          <p:nvPr>
            <p:ph type="body"/>
          </p:nvPr>
        </p:nvSpPr>
        <p:spPr>
          <a:xfrm>
            <a:off x="838080" y="1825560"/>
            <a:ext cx="10504440" cy="43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44" name="PlaceHolder 3"/>
          <p:cNvSpPr>
            <a:spLocks noGrp="1"/>
          </p:cNvSpPr>
          <p:nvPr>
            <p:ph type="ftr" idx="19"/>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5" name="PlaceHolder 4"/>
          <p:cNvSpPr>
            <a:spLocks noGrp="1"/>
          </p:cNvSpPr>
          <p:nvPr>
            <p:ph type="sldNum" idx="20"/>
          </p:nvPr>
        </p:nvSpPr>
        <p:spPr>
          <a:xfrm>
            <a:off x="8610480" y="6356520"/>
            <a:ext cx="2741760" cy="36360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757575"/>
                </a:solidFill>
                <a:latin typeface="Arial"/>
                <a:ea typeface="Arial"/>
              </a:defRPr>
            </a:lvl1pPr>
          </a:lstStyle>
          <a:p>
            <a:pPr indent="0" algn="r">
              <a:lnSpc>
                <a:spcPct val="100000"/>
              </a:lnSpc>
              <a:buNone/>
              <a:tabLst>
                <a:tab algn="l" pos="0"/>
              </a:tabLst>
            </a:pPr>
            <a:fld id="{E36FC81A-AB4B-4BCF-AD61-D246ACDCFEA0}"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6" name="PlaceHolder 5"/>
          <p:cNvSpPr>
            <a:spLocks noGrp="1"/>
          </p:cNvSpPr>
          <p:nvPr>
            <p:ph type="dt" idx="21"/>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7.png"/><Relationship Id="rId5" Type="http://schemas.openxmlformats.org/officeDocument/2006/relationships/image" Target="../media/image17.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www.cursor.com/dashboard?tab=settings" TargetMode="External"/><Relationship Id="rId2" Type="http://schemas.openxmlformats.org/officeDocument/2006/relationships/image" Target="../media/image29.png"/><Relationship Id="rId3"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computerhoy.20minutos.es/tecnologia/programadores-alian-ia-pero-podrian-estar-cavando-propia-tumba-estoy-cuatro-proyectos-vez-aunque-realidad-1467087" TargetMode="External"/><Relationship Id="rId2" Type="http://schemas.openxmlformats.org/officeDocument/2006/relationships/hyperlink" Target="https://github.com/PatrickJS/awesome-cursorrules" TargetMode="External"/><Relationship Id="rId3" Type="http://schemas.openxmlformats.org/officeDocument/2006/relationships/hyperlink" Target="https://www.youtube.com/watch?v=cE84Q5IRR6U" TargetMode="External"/><Relationship Id="rId4" Type="http://schemas.openxmlformats.org/officeDocument/2006/relationships/hyperlink" Target="https://www.youtube.com/watch?v=bg4z70cOOF4" TargetMode="External"/><Relationship Id="rId5" Type="http://schemas.openxmlformats.org/officeDocument/2006/relationships/hyperlink" Target="https://www.youtube.com/watch?v=YWwS911iLhg" TargetMode="External"/><Relationship Id="rId6" Type="http://schemas.openxmlformats.org/officeDocument/2006/relationships/hyperlink" Target="https://computerhoy.20minutos.es/tecnologia/programadores-alian-ia-pero-podrian-estar-cavando-propia-tumba-estoy-cuatro-proyectos-vez-aunque-realidad-1467087" TargetMode="External"/><Relationship Id="rId7" Type="http://schemas.openxmlformats.org/officeDocument/2006/relationships/hyperlink" Target="https://es.wired.com/articulos/vibe-coding-asi-es-como-la-ia-esta-cambiando-la-industria-de-la-programacion" TargetMode="External"/><Relationship Id="rId8" Type="http://schemas.openxmlformats.org/officeDocument/2006/relationships/hyperlink" Target="https://youtu.be/as9N6_b732I?si=75hhhtGL5sOFF7w6" TargetMode="External"/><Relationship Id="rId9"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hyperlink" Target="https://www.youtube.com/watch?v=cMLqa7cJ64I" TargetMode="External"/><Relationship Id="rId2" Type="http://schemas.openxmlformats.org/officeDocument/2006/relationships/hyperlink" Target="https://www.xataka.com/robotica-e-ia/este-desarrollador-se-prometia-felices-usando-ia-para-programar-que-ia-borro-toda-base-datos-su-app" TargetMode="External"/><Relationship Id="rId3" Type="http://schemas.openxmlformats.org/officeDocument/2006/relationships/hyperlink" Target="https://www.genbeta.com/desarrollo/mucho-mejor-que-cursor-kiro-nuevo-editor-codigo-amazon-para-programadores-que-integra-vibe-coding" TargetMode="External"/><Relationship Id="rId4" Type="http://schemas.openxmlformats.org/officeDocument/2006/relationships/hyperlink" Target="https://www.xataka.com/robotica-e-ia/desarrolladores-experiencia-esperaban-mejorar-su-productividad-ia-estudio-mostro-justo-contrario" TargetMode="External"/><Relationship Id="rId5"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9.png"/><Relationship Id="rId3" Type="http://schemas.openxmlformats.org/officeDocument/2006/relationships/slideLayout" Target="../slideLayouts/slideLayout6.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slideLayout" Target="../slideLayouts/slideLayout6.xml"/>
</Relationships>
</file>

<file path=ppt/slides/_rels/slide40.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6.xml"/><Relationship Id="rId6"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cocomore.com/blog/new-css-trigonometric-functions-and-animations" TargetMode="External"/><Relationship Id="rId3" Type="http://schemas.openxmlformats.org/officeDocument/2006/relationships/hyperlink" Target="https://www.cocomore.com/blog/css-subgrid-and-container-units-applying-modern-solutions-old-problems-use-case" TargetMode="External"/><Relationship Id="rId4" Type="http://schemas.openxmlformats.org/officeDocument/2006/relationships/hyperlink" Target="https://www.cocomore.com/blog/how-place-scrollbars-outside-element-using-css-container-units" TargetMode="External"/><Relationship Id="rId5" Type="http://schemas.openxmlformats.org/officeDocument/2006/relationships/hyperlink" Target="https://lafechoriadeideas.wordpress.com/" TargetMode="External"/><Relationship Id="rId6"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7.png"/><Relationship Id="rId7"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 name="Google Shape;89;p13"/>
          <p:cNvSpPr/>
          <p:nvPr/>
        </p:nvSpPr>
        <p:spPr>
          <a:xfrm>
            <a:off x="1440" y="0"/>
            <a:ext cx="12177720" cy="68468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56" name="Google Shape;90;p13"/>
          <p:cNvSpPr/>
          <p:nvPr/>
        </p:nvSpPr>
        <p:spPr>
          <a:xfrm>
            <a:off x="1030680" y="5111640"/>
            <a:ext cx="3212280" cy="424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2200" spc="-1" strike="noStrike">
                <a:solidFill>
                  <a:srgbClr val="363e61"/>
                </a:solidFill>
                <a:latin typeface="Tahoma"/>
                <a:ea typeface="Tahoma"/>
              </a:rPr>
              <a:t>Isaac Pavón Pérez</a:t>
            </a:r>
            <a:endParaRPr b="0" lang="es-ES" sz="2200" spc="-1" strike="noStrike">
              <a:solidFill>
                <a:srgbClr val="ffffff"/>
              </a:solidFill>
              <a:latin typeface="Arial"/>
            </a:endParaRPr>
          </a:p>
        </p:txBody>
      </p:sp>
      <p:sp>
        <p:nvSpPr>
          <p:cNvPr id="57" name="Google Shape;91;p13"/>
          <p:cNvSpPr/>
          <p:nvPr/>
        </p:nvSpPr>
        <p:spPr>
          <a:xfrm>
            <a:off x="1030680" y="2462760"/>
            <a:ext cx="3358800" cy="1797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800" spc="-1" strike="noStrike">
                <a:solidFill>
                  <a:srgbClr val="363e61"/>
                </a:solidFill>
                <a:latin typeface="Century Gothic"/>
                <a:ea typeface="Century Gothic"/>
              </a:rPr>
              <a:t>USANDO CURSOR AI PARA REFACTORIZAR CÓDIGO LEGACY</a:t>
            </a:r>
            <a:endParaRPr b="0" lang="es-ES" sz="2800" spc="-1" strike="noStrike">
              <a:solidFill>
                <a:srgbClr val="ffffff"/>
              </a:solidFill>
              <a:latin typeface="Arial"/>
            </a:endParaRPr>
          </a:p>
        </p:txBody>
      </p:sp>
      <p:cxnSp>
        <p:nvCxnSpPr>
          <p:cNvPr id="58" name="Google Shape;92;p13"/>
          <p:cNvCxnSpPr/>
          <p:nvPr/>
        </p:nvCxnSpPr>
        <p:spPr>
          <a:xfrm>
            <a:off x="1106280" y="4874400"/>
            <a:ext cx="3236760" cy="216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Google Shape;140;p17"/>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cursor AI?</a:t>
            </a:r>
            <a:endParaRPr b="0" lang="es-ES" sz="2500" spc="-1" strike="noStrike">
              <a:solidFill>
                <a:srgbClr val="000000"/>
              </a:solidFill>
              <a:latin typeface="Arial"/>
            </a:endParaRPr>
          </a:p>
        </p:txBody>
      </p:sp>
      <p:sp>
        <p:nvSpPr>
          <p:cNvPr id="144" name="Google Shape;141;p17"/>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03</a:t>
            </a:r>
            <a:endParaRPr b="0" lang="es-ES" sz="6000" spc="-1" strike="noStrike">
              <a:solidFill>
                <a:srgbClr val="000000"/>
              </a:solidFill>
              <a:latin typeface="Arial"/>
            </a:endParaRPr>
          </a:p>
        </p:txBody>
      </p:sp>
      <p:cxnSp>
        <p:nvCxnSpPr>
          <p:cNvPr id="145" name="Google Shape;142;p17"/>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Google Shape;201;p 4"/>
          <p:cNvSpPr/>
          <p:nvPr/>
        </p:nvSpPr>
        <p:spPr>
          <a:xfrm>
            <a:off x="929160" y="1712160"/>
            <a:ext cx="5474160" cy="32882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Cursor AI es una herramienta de Vibe Coding</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Entorno de desarrollo integrado (IDE), potenciado por AI</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Creado por la empresa Anysphere (graduados MIT) en 2023</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Soporte para Windows, macOs y Linux</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Basado en un fork de Visual Studio code mejorado con características de IA para facilitar la programación</a:t>
            </a:r>
            <a:endParaRPr b="0" lang="es-ES" sz="1600" spc="-1" strike="noStrike">
              <a:solidFill>
                <a:srgbClr val="000000"/>
              </a:solidFill>
              <a:latin typeface="Arial"/>
            </a:endParaRPr>
          </a:p>
        </p:txBody>
      </p:sp>
      <p:sp>
        <p:nvSpPr>
          <p:cNvPr id="147" name="Google Shape;202;p 4"/>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8" name="Google Shape;203;p 4"/>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49" name="Google Shape;204;p 4"/>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a:t>
            </a:r>
            <a:endParaRPr b="0" lang="es-ES" sz="1600" spc="-1" strike="noStrike">
              <a:solidFill>
                <a:srgbClr val="000000"/>
              </a:solidFill>
              <a:latin typeface="Arial"/>
            </a:endParaRPr>
          </a:p>
        </p:txBody>
      </p:sp>
      <p:sp>
        <p:nvSpPr>
          <p:cNvPr id="150" name="Google Shape;205;p 4"/>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1" name="Google Shape;206;p 4"/>
          <p:cNvCxnSpPr/>
          <p:nvPr/>
        </p:nvCxnSpPr>
        <p:spPr>
          <a:xfrm flipV="1">
            <a:off x="1358640" y="618840"/>
            <a:ext cx="11880" cy="687960"/>
          </a:xfrm>
          <a:prstGeom prst="straightConnector1">
            <a:avLst/>
          </a:prstGeom>
          <a:ln w="19080">
            <a:solidFill>
              <a:srgbClr val="179ad7"/>
            </a:solidFill>
            <a:miter/>
          </a:ln>
        </p:spPr>
      </p:cxnSp>
      <p:sp>
        <p:nvSpPr>
          <p:cNvPr id="152" name="Rectángulo 142"/>
          <p:cNvSpPr/>
          <p:nvPr/>
        </p:nvSpPr>
        <p:spPr>
          <a:xfrm>
            <a:off x="1216440" y="523692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a:t>
            </a:r>
            <a:endParaRPr b="0" lang="es-ES" sz="1600" spc="-1" strike="noStrike">
              <a:solidFill>
                <a:srgbClr val="000000"/>
              </a:solidFill>
              <a:latin typeface="Arial"/>
            </a:endParaRPr>
          </a:p>
        </p:txBody>
      </p:sp>
      <p:pic>
        <p:nvPicPr>
          <p:cNvPr id="153" name="Imagen 143" descr=""/>
          <p:cNvPicPr/>
          <p:nvPr/>
        </p:nvPicPr>
        <p:blipFill>
          <a:blip r:embed="rId2"/>
          <a:stretch/>
        </p:blipFill>
        <p:spPr>
          <a:xfrm>
            <a:off x="864000" y="5325480"/>
            <a:ext cx="349560" cy="353160"/>
          </a:xfrm>
          <a:prstGeom prst="rect">
            <a:avLst/>
          </a:prstGeom>
          <a:ln w="0">
            <a:noFill/>
          </a:ln>
        </p:spPr>
      </p:pic>
      <p:pic>
        <p:nvPicPr>
          <p:cNvPr id="154" name="Imagen 144" descr=""/>
          <p:cNvPicPr/>
          <p:nvPr/>
        </p:nvPicPr>
        <p:blipFill>
          <a:blip r:embed="rId3"/>
          <a:stretch/>
        </p:blipFill>
        <p:spPr>
          <a:xfrm>
            <a:off x="6643440" y="1713960"/>
            <a:ext cx="4853160" cy="27255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Google Shape;202;p 5"/>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56" name="Google Shape;203;p 5"/>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57" name="Google Shape;204;p 5"/>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Interfaz</a:t>
            </a:r>
            <a:endParaRPr b="0" lang="es-ES" sz="1600" spc="-1" strike="noStrike">
              <a:solidFill>
                <a:srgbClr val="000000"/>
              </a:solidFill>
              <a:latin typeface="Arial"/>
            </a:endParaRPr>
          </a:p>
        </p:txBody>
      </p:sp>
      <p:sp>
        <p:nvSpPr>
          <p:cNvPr id="158" name="Google Shape;205;p 5"/>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9" name="Google Shape;206;p 5"/>
          <p:cNvCxnSpPr/>
          <p:nvPr/>
        </p:nvCxnSpPr>
        <p:spPr>
          <a:xfrm flipV="1">
            <a:off x="1358640" y="618840"/>
            <a:ext cx="11880" cy="687960"/>
          </a:xfrm>
          <a:prstGeom prst="straightConnector1">
            <a:avLst/>
          </a:prstGeom>
          <a:ln w="19080">
            <a:solidFill>
              <a:srgbClr val="179ad7"/>
            </a:solidFill>
            <a:miter/>
          </a:ln>
        </p:spPr>
      </p:cxnSp>
      <p:pic>
        <p:nvPicPr>
          <p:cNvPr id="160" name="Imagen 150" descr=""/>
          <p:cNvPicPr/>
          <p:nvPr/>
        </p:nvPicPr>
        <p:blipFill>
          <a:blip r:embed="rId2"/>
          <a:stretch/>
        </p:blipFill>
        <p:spPr>
          <a:xfrm>
            <a:off x="1997280" y="1743480"/>
            <a:ext cx="7896600" cy="4436280"/>
          </a:xfrm>
          <a:prstGeom prst="rect">
            <a:avLst/>
          </a:prstGeom>
          <a:ln w="0">
            <a:noFill/>
          </a:ln>
        </p:spPr>
      </p:pic>
      <p:sp>
        <p:nvSpPr>
          <p:cNvPr id="161" name="Rectángulo 151"/>
          <p:cNvSpPr/>
          <p:nvPr/>
        </p:nvSpPr>
        <p:spPr>
          <a:xfrm>
            <a:off x="360000" y="3701880"/>
            <a:ext cx="1614240" cy="9115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Explorador</a:t>
            </a:r>
            <a:endParaRPr b="0" lang="es-ES" sz="1600" spc="-1" strike="noStrike">
              <a:solidFill>
                <a:srgbClr val="000000"/>
              </a:solidFill>
              <a:latin typeface="Arial"/>
            </a:endParaRPr>
          </a:p>
        </p:txBody>
      </p:sp>
      <p:sp>
        <p:nvSpPr>
          <p:cNvPr id="162" name="Rectángulo 152"/>
          <p:cNvSpPr/>
          <p:nvPr/>
        </p:nvSpPr>
        <p:spPr>
          <a:xfrm>
            <a:off x="5040000" y="1253880"/>
            <a:ext cx="1973880" cy="3600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Sección de código</a:t>
            </a:r>
            <a:endParaRPr b="0" lang="es-ES" sz="1600" spc="-1" strike="noStrike">
              <a:solidFill>
                <a:srgbClr val="000000"/>
              </a:solidFill>
              <a:latin typeface="Arial"/>
            </a:endParaRPr>
          </a:p>
        </p:txBody>
      </p:sp>
      <p:sp>
        <p:nvSpPr>
          <p:cNvPr id="163" name="Rectángulo 153"/>
          <p:cNvSpPr/>
          <p:nvPr/>
        </p:nvSpPr>
        <p:spPr>
          <a:xfrm>
            <a:off x="9995760" y="3722400"/>
            <a:ext cx="1613880" cy="3600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Chats</a:t>
            </a:r>
            <a:endParaRPr b="0" lang="es-ES" sz="1600" spc="-1" strike="noStrike">
              <a:solidFill>
                <a:srgbClr val="000000"/>
              </a:solidFill>
              <a:latin typeface="Arial"/>
            </a:endParaRPr>
          </a:p>
        </p:txBody>
      </p:sp>
      <p:pic>
        <p:nvPicPr>
          <p:cNvPr id="164" name="Google Shape;437;p35" descr=""/>
          <p:cNvPicPr/>
          <p:nvPr/>
        </p:nvPicPr>
        <p:blipFill>
          <a:blip r:embed="rId3"/>
          <a:stretch/>
        </p:blipFill>
        <p:spPr>
          <a:xfrm rot="16200000">
            <a:off x="964800" y="4386960"/>
            <a:ext cx="285840" cy="300240"/>
          </a:xfrm>
          <a:prstGeom prst="rect">
            <a:avLst/>
          </a:prstGeom>
          <a:ln w="0">
            <a:noFill/>
          </a:ln>
        </p:spPr>
      </p:pic>
      <p:pic>
        <p:nvPicPr>
          <p:cNvPr id="165" name="Google Shape;437;p 1" descr=""/>
          <p:cNvPicPr/>
          <p:nvPr/>
        </p:nvPicPr>
        <p:blipFill>
          <a:blip r:embed="rId4"/>
          <a:stretch/>
        </p:blipFill>
        <p:spPr>
          <a:xfrm>
            <a:off x="6980040" y="1264320"/>
            <a:ext cx="264240" cy="285840"/>
          </a:xfrm>
          <a:prstGeom prst="rect">
            <a:avLst/>
          </a:prstGeom>
          <a:ln w="0">
            <a:noFill/>
          </a:ln>
        </p:spPr>
      </p:pic>
      <p:pic>
        <p:nvPicPr>
          <p:cNvPr id="166" name="Google Shape;437;p 2" descr=""/>
          <p:cNvPicPr/>
          <p:nvPr/>
        </p:nvPicPr>
        <p:blipFill>
          <a:blip r:embed="rId5"/>
          <a:stretch/>
        </p:blipFill>
        <p:spPr>
          <a:xfrm flipH="1" rot="5400000">
            <a:off x="10686960" y="4386960"/>
            <a:ext cx="285840" cy="300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Google Shape;148;p18"/>
          <p:cNvSpPr/>
          <p:nvPr/>
        </p:nvSpPr>
        <p:spPr>
          <a:xfrm>
            <a:off x="619920" y="4273560"/>
            <a:ext cx="2863800" cy="16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Ventajas de Cursor AI frente a otras soluciones </a:t>
            </a:r>
            <a:endParaRPr b="0" lang="es-ES" sz="2500" spc="-1" strike="noStrike">
              <a:solidFill>
                <a:srgbClr val="000000"/>
              </a:solidFill>
              <a:latin typeface="Arial"/>
            </a:endParaRPr>
          </a:p>
        </p:txBody>
      </p:sp>
      <p:sp>
        <p:nvSpPr>
          <p:cNvPr id="168" name="Google Shape;149;p18"/>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04</a:t>
            </a:r>
            <a:endParaRPr b="0" lang="es-ES" sz="6000" spc="-1" strike="noStrike">
              <a:solidFill>
                <a:srgbClr val="000000"/>
              </a:solidFill>
              <a:latin typeface="Arial"/>
            </a:endParaRPr>
          </a:p>
        </p:txBody>
      </p:sp>
      <p:cxnSp>
        <p:nvCxnSpPr>
          <p:cNvPr id="169" name="Google Shape;150;p18"/>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Google Shape;284;p 1"/>
          <p:cNvSpPr/>
          <p:nvPr/>
        </p:nvSpPr>
        <p:spPr>
          <a:xfrm>
            <a:off x="3600000" y="3015000"/>
            <a:ext cx="23360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VISIÓN DE CONJUNTO</a:t>
            </a:r>
            <a:endParaRPr b="0" lang="es-ES" sz="1600" spc="-1" strike="noStrike">
              <a:solidFill>
                <a:srgbClr val="000000"/>
              </a:solidFill>
              <a:latin typeface="Arial"/>
            </a:endParaRPr>
          </a:p>
        </p:txBody>
      </p:sp>
      <p:sp>
        <p:nvSpPr>
          <p:cNvPr id="171" name="Google Shape;285;p 2"/>
          <p:cNvSpPr/>
          <p:nvPr/>
        </p:nvSpPr>
        <p:spPr>
          <a:xfrm>
            <a:off x="1419840" y="3401280"/>
            <a:ext cx="1744560" cy="19198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Visual Studio Code proporciona un entorno conocido compatible con extensiones</a:t>
            </a:r>
            <a:endParaRPr b="0" lang="es-ES" sz="1800" spc="-1" strike="noStrike">
              <a:solidFill>
                <a:srgbClr val="000000"/>
              </a:solidFill>
              <a:latin typeface="Arial"/>
            </a:endParaRPr>
          </a:p>
        </p:txBody>
      </p:sp>
      <p:sp>
        <p:nvSpPr>
          <p:cNvPr id="172" name="Google Shape;286;p 2"/>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73" name="Google Shape;287;p 2"/>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VENTAJAS DE CURSOR AI FRENTE A OTRAS SOLUCIONES</a:t>
            </a:r>
            <a:endParaRPr b="0" lang="es-ES" sz="2000" spc="-1" strike="noStrike">
              <a:solidFill>
                <a:srgbClr val="000000"/>
              </a:solidFill>
              <a:latin typeface="Arial"/>
            </a:endParaRPr>
          </a:p>
        </p:txBody>
      </p:sp>
      <p:sp>
        <p:nvSpPr>
          <p:cNvPr id="174" name="Google Shape;288;p 2"/>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Comparativa</a:t>
            </a:r>
            <a:endParaRPr b="0" lang="es-ES" sz="1600" spc="-1" strike="noStrike">
              <a:solidFill>
                <a:srgbClr val="000000"/>
              </a:solidFill>
              <a:latin typeface="Arial"/>
            </a:endParaRPr>
          </a:p>
        </p:txBody>
      </p:sp>
      <p:sp>
        <p:nvSpPr>
          <p:cNvPr id="175" name="Google Shape;289;p 2"/>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04</a:t>
            </a:r>
            <a:endParaRPr b="0" lang="es-ES" sz="5000" spc="-1" strike="noStrike">
              <a:solidFill>
                <a:srgbClr val="000000"/>
              </a:solidFill>
              <a:latin typeface="Arial"/>
            </a:endParaRPr>
          </a:p>
        </p:txBody>
      </p:sp>
      <p:cxnSp>
        <p:nvCxnSpPr>
          <p:cNvPr id="176" name="Google Shape;290;p 2"/>
          <p:cNvCxnSpPr/>
          <p:nvPr/>
        </p:nvCxnSpPr>
        <p:spPr>
          <a:xfrm flipV="1">
            <a:off x="1358640" y="618840"/>
            <a:ext cx="11880" cy="687960"/>
          </a:xfrm>
          <a:prstGeom prst="straightConnector1">
            <a:avLst/>
          </a:prstGeom>
          <a:ln w="19080">
            <a:solidFill>
              <a:srgbClr val="179ad7"/>
            </a:solidFill>
            <a:miter/>
          </a:ln>
        </p:spPr>
      </p:cxnSp>
      <p:sp>
        <p:nvSpPr>
          <p:cNvPr id="177" name="Google Shape;294;p 2"/>
          <p:cNvSpPr/>
          <p:nvPr/>
        </p:nvSpPr>
        <p:spPr>
          <a:xfrm>
            <a:off x="6300000" y="3006000"/>
            <a:ext cx="197568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PERSONALIZABLE</a:t>
            </a:r>
            <a:endParaRPr b="0" lang="es-ES" sz="1600" spc="-1" strike="noStrike">
              <a:solidFill>
                <a:srgbClr val="000000"/>
              </a:solidFill>
              <a:latin typeface="Arial"/>
            </a:endParaRPr>
          </a:p>
        </p:txBody>
      </p:sp>
      <p:sp>
        <p:nvSpPr>
          <p:cNvPr id="178" name="Google Shape;295;p 2"/>
          <p:cNvSpPr/>
          <p:nvPr/>
        </p:nvSpPr>
        <p:spPr>
          <a:xfrm>
            <a:off x="8925480" y="2997360"/>
            <a:ext cx="159408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USABILIDAD</a:t>
            </a:r>
            <a:endParaRPr b="0" lang="es-ES" sz="1600" spc="-1" strike="noStrike">
              <a:solidFill>
                <a:srgbClr val="000000"/>
              </a:solidFill>
              <a:latin typeface="Arial"/>
            </a:endParaRPr>
          </a:p>
        </p:txBody>
      </p:sp>
      <p:sp>
        <p:nvSpPr>
          <p:cNvPr id="179" name="Google Shape;296;p 2"/>
          <p:cNvSpPr/>
          <p:nvPr/>
        </p:nvSpPr>
        <p:spPr>
          <a:xfrm>
            <a:off x="1440000" y="2997360"/>
            <a:ext cx="164520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FAMILIARIDAD</a:t>
            </a:r>
            <a:endParaRPr b="0" lang="es-ES" sz="1600" spc="-1" strike="noStrike">
              <a:solidFill>
                <a:srgbClr val="000000"/>
              </a:solidFill>
              <a:latin typeface="Arial"/>
            </a:endParaRPr>
          </a:p>
        </p:txBody>
      </p:sp>
      <p:sp>
        <p:nvSpPr>
          <p:cNvPr id="180" name="Google Shape;298;p 2"/>
          <p:cNvSpPr/>
          <p:nvPr/>
        </p:nvSpPr>
        <p:spPr>
          <a:xfrm>
            <a:off x="8771040" y="3389400"/>
            <a:ext cx="1909440" cy="10969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Fácil de usar y con diferentes modelos de lenguaje</a:t>
            </a:r>
            <a:endParaRPr b="0" lang="es-ES" sz="1800" spc="-1" strike="noStrike">
              <a:solidFill>
                <a:srgbClr val="000000"/>
              </a:solidFill>
              <a:latin typeface="Arial"/>
            </a:endParaRPr>
          </a:p>
        </p:txBody>
      </p:sp>
      <p:sp>
        <p:nvSpPr>
          <p:cNvPr id="181" name="Google Shape;299;p 2"/>
          <p:cNvSpPr/>
          <p:nvPr/>
        </p:nvSpPr>
        <p:spPr>
          <a:xfrm rot="21594600">
            <a:off x="6345720" y="3388320"/>
            <a:ext cx="1927440" cy="16455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Se adapta a nuestras necesidades y a la configuración según nuestro perfil</a:t>
            </a:r>
            <a:endParaRPr b="0" lang="es-ES" sz="1800" spc="-1" strike="noStrike">
              <a:solidFill>
                <a:srgbClr val="000000"/>
              </a:solidFill>
              <a:latin typeface="Arial"/>
            </a:endParaRPr>
          </a:p>
        </p:txBody>
      </p:sp>
      <p:sp>
        <p:nvSpPr>
          <p:cNvPr id="182" name="Google Shape;300;p 2"/>
          <p:cNvSpPr/>
          <p:nvPr/>
        </p:nvSpPr>
        <p:spPr>
          <a:xfrm>
            <a:off x="3807360" y="3391920"/>
            <a:ext cx="1900440" cy="24685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Acceso a la  estructura del proyecto</a:t>
            </a:r>
            <a:endParaRPr b="0" lang="es-ES" sz="1800" spc="-1" strike="noStrike">
              <a:solidFill>
                <a:srgbClr val="000000"/>
              </a:solidFill>
              <a:latin typeface="Arial"/>
            </a:endParaRPr>
          </a:p>
          <a:p>
            <a:pPr algn="ctr" defTabSz="914400">
              <a:lnSpc>
                <a:spcPct val="100000"/>
              </a:lnSpc>
              <a:tabLst>
                <a:tab algn="l" pos="0"/>
              </a:tabLst>
            </a:pPr>
            <a:r>
              <a:rPr b="0" lang="es-ES" sz="1800" spc="-1" strike="noStrike">
                <a:solidFill>
                  <a:schemeClr val="dk1"/>
                </a:solidFill>
                <a:latin typeface="Tahoma"/>
                <a:ea typeface="Tahoma"/>
              </a:rPr>
              <a:t>(no más CTRL+C &amp; CTRL+V), capacidad de manejar archivos simultáneos</a:t>
            </a:r>
            <a:endParaRPr b="0" lang="es-ES" sz="1800" spc="-1" strike="noStrike">
              <a:solidFill>
                <a:srgbClr val="000000"/>
              </a:solidFill>
              <a:latin typeface="Arial"/>
            </a:endParaRPr>
          </a:p>
        </p:txBody>
      </p:sp>
      <p:pic>
        <p:nvPicPr>
          <p:cNvPr id="183" name="Google Shape;292;p 1" descr=""/>
          <p:cNvPicPr/>
          <p:nvPr/>
        </p:nvPicPr>
        <p:blipFill>
          <a:blip r:embed="rId2"/>
          <a:stretch/>
        </p:blipFill>
        <p:spPr>
          <a:xfrm>
            <a:off x="4500000" y="2340000"/>
            <a:ext cx="499680" cy="490680"/>
          </a:xfrm>
          <a:prstGeom prst="rect">
            <a:avLst/>
          </a:prstGeom>
          <a:ln w="0">
            <a:noFill/>
          </a:ln>
        </p:spPr>
      </p:pic>
      <p:pic>
        <p:nvPicPr>
          <p:cNvPr id="184" name="Google Shape;465;p 1" descr=""/>
          <p:cNvPicPr/>
          <p:nvPr/>
        </p:nvPicPr>
        <p:blipFill>
          <a:blip r:embed="rId3"/>
          <a:stretch/>
        </p:blipFill>
        <p:spPr>
          <a:xfrm flipH="1">
            <a:off x="7024320" y="2329200"/>
            <a:ext cx="449280" cy="510480"/>
          </a:xfrm>
          <a:prstGeom prst="rect">
            <a:avLst/>
          </a:prstGeom>
          <a:ln w="0">
            <a:noFill/>
          </a:ln>
        </p:spPr>
      </p:pic>
      <p:pic>
        <p:nvPicPr>
          <p:cNvPr id="185" name="Google Shape;491;p 1" descr=""/>
          <p:cNvPicPr/>
          <p:nvPr/>
        </p:nvPicPr>
        <p:blipFill>
          <a:blip r:embed="rId4"/>
          <a:stretch/>
        </p:blipFill>
        <p:spPr>
          <a:xfrm>
            <a:off x="9435600" y="2386800"/>
            <a:ext cx="496800" cy="489600"/>
          </a:xfrm>
          <a:prstGeom prst="rect">
            <a:avLst/>
          </a:prstGeom>
          <a:ln w="0">
            <a:noFill/>
          </a:ln>
        </p:spPr>
      </p:pic>
      <p:pic>
        <p:nvPicPr>
          <p:cNvPr id="186" name="Google Shape;449;p 1" descr=""/>
          <p:cNvPicPr/>
          <p:nvPr/>
        </p:nvPicPr>
        <p:blipFill>
          <a:blip r:embed="rId5"/>
          <a:stretch/>
        </p:blipFill>
        <p:spPr>
          <a:xfrm>
            <a:off x="1980000" y="2350800"/>
            <a:ext cx="464400" cy="4896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Google Shape;124;p 1"/>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Precios de Cursor AI</a:t>
            </a:r>
            <a:endParaRPr b="0" lang="es-ES" sz="2500" spc="-1" strike="noStrike">
              <a:solidFill>
                <a:srgbClr val="000000"/>
              </a:solidFill>
              <a:latin typeface="Arial"/>
            </a:endParaRPr>
          </a:p>
        </p:txBody>
      </p:sp>
      <p:sp>
        <p:nvSpPr>
          <p:cNvPr id="188" name="Google Shape;125;p 3"/>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05</a:t>
            </a:r>
            <a:endParaRPr b="0" lang="es-ES" sz="6000" spc="-1" strike="noStrike">
              <a:solidFill>
                <a:srgbClr val="000000"/>
              </a:solidFill>
              <a:latin typeface="Arial"/>
            </a:endParaRPr>
          </a:p>
        </p:txBody>
      </p:sp>
      <p:cxnSp>
        <p:nvCxnSpPr>
          <p:cNvPr id="189" name="Google Shape;126;p 3"/>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Google Shape;330;p 1"/>
          <p:cNvSpPr/>
          <p:nvPr/>
        </p:nvSpPr>
        <p:spPr>
          <a:xfrm>
            <a:off x="1132920" y="1869120"/>
            <a:ext cx="3001680" cy="375912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91" name="Google Shape;331;p 2"/>
          <p:cNvSpPr/>
          <p:nvPr/>
        </p:nvSpPr>
        <p:spPr>
          <a:xfrm>
            <a:off x="1363320" y="2188800"/>
            <a:ext cx="24393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Hobby - Free</a:t>
            </a:r>
            <a:endParaRPr b="0" lang="es-ES" sz="2400" spc="-1" strike="noStrike">
              <a:solidFill>
                <a:srgbClr val="000000"/>
              </a:solidFill>
              <a:latin typeface="Arial"/>
            </a:endParaRPr>
          </a:p>
        </p:txBody>
      </p:sp>
      <p:sp>
        <p:nvSpPr>
          <p:cNvPr id="192" name="Google Shape;332;p 2"/>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93" name="Google Shape;333;p 2"/>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194" name="Google Shape;334;p 2"/>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Individuales</a:t>
            </a:r>
            <a:endParaRPr b="0" lang="es-ES" sz="1600" spc="-1" strike="noStrike">
              <a:solidFill>
                <a:srgbClr val="000000"/>
              </a:solidFill>
              <a:latin typeface="Arial"/>
            </a:endParaRPr>
          </a:p>
        </p:txBody>
      </p:sp>
      <p:sp>
        <p:nvSpPr>
          <p:cNvPr id="195" name="Google Shape;335;p 2"/>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196" name="Google Shape;336;p 2"/>
          <p:cNvCxnSpPr/>
          <p:nvPr/>
        </p:nvCxnSpPr>
        <p:spPr>
          <a:xfrm flipV="1">
            <a:off x="1358640" y="618840"/>
            <a:ext cx="11880" cy="687960"/>
          </a:xfrm>
          <a:prstGeom prst="straightConnector1">
            <a:avLst/>
          </a:prstGeom>
          <a:ln w="19080">
            <a:solidFill>
              <a:srgbClr val="179ad7"/>
            </a:solidFill>
            <a:miter/>
          </a:ln>
        </p:spPr>
      </p:cxnSp>
      <p:cxnSp>
        <p:nvCxnSpPr>
          <p:cNvPr id="197" name="Google Shape;337;p 2"/>
          <p:cNvCxnSpPr/>
          <p:nvPr/>
        </p:nvCxnSpPr>
        <p:spPr>
          <a:xfrm>
            <a:off x="1361520" y="3121200"/>
            <a:ext cx="2520720" cy="14400"/>
          </a:xfrm>
          <a:prstGeom prst="straightConnector1">
            <a:avLst/>
          </a:prstGeom>
          <a:ln w="19080">
            <a:solidFill>
              <a:srgbClr val="ffffff"/>
            </a:solidFill>
            <a:miter/>
          </a:ln>
        </p:spPr>
      </p:cxnSp>
      <p:sp>
        <p:nvSpPr>
          <p:cNvPr id="198" name="Google Shape;338;p 2"/>
          <p:cNvSpPr/>
          <p:nvPr/>
        </p:nvSpPr>
        <p:spPr>
          <a:xfrm>
            <a:off x="1464120" y="3322800"/>
            <a:ext cx="2345040" cy="128052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Prueba de versión pro de 2 semanas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Peticiones al agente limitadas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de tabulación limitado</a:t>
            </a:r>
            <a:endParaRPr b="0" lang="es-ES" sz="1400" spc="-1" strike="noStrike">
              <a:solidFill>
                <a:srgbClr val="000000"/>
              </a:solidFill>
              <a:latin typeface="Arial"/>
            </a:endParaRPr>
          </a:p>
        </p:txBody>
      </p:sp>
      <p:sp>
        <p:nvSpPr>
          <p:cNvPr id="199" name="Google Shape;339;p 2"/>
          <p:cNvSpPr/>
          <p:nvPr/>
        </p:nvSpPr>
        <p:spPr>
          <a:xfrm>
            <a:off x="4606560" y="1879200"/>
            <a:ext cx="3001680" cy="3759120"/>
          </a:xfrm>
          <a:prstGeom prst="flowChartAlternateProcess">
            <a:avLst/>
          </a:prstGeom>
          <a:solidFill>
            <a:srgbClr val="179ad7"/>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00" name="Google Shape;340;p 2"/>
          <p:cNvSpPr/>
          <p:nvPr/>
        </p:nvSpPr>
        <p:spPr>
          <a:xfrm>
            <a:off x="4836960" y="2198520"/>
            <a:ext cx="24393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Pro 20$ / mes</a:t>
            </a:r>
            <a:endParaRPr b="0" lang="es-ES" sz="2400" spc="-1" strike="noStrike">
              <a:solidFill>
                <a:srgbClr val="000000"/>
              </a:solidFill>
              <a:latin typeface="Arial"/>
            </a:endParaRPr>
          </a:p>
        </p:txBody>
      </p:sp>
      <p:cxnSp>
        <p:nvCxnSpPr>
          <p:cNvPr id="201" name="Google Shape;341;p 2"/>
          <p:cNvCxnSpPr/>
          <p:nvPr/>
        </p:nvCxnSpPr>
        <p:spPr>
          <a:xfrm>
            <a:off x="4835160" y="3130920"/>
            <a:ext cx="2520720" cy="14400"/>
          </a:xfrm>
          <a:prstGeom prst="straightConnector1">
            <a:avLst/>
          </a:prstGeom>
          <a:ln w="19080">
            <a:solidFill>
              <a:srgbClr val="ffffff"/>
            </a:solidFill>
            <a:miter/>
          </a:ln>
        </p:spPr>
      </p:cxnSp>
      <p:sp>
        <p:nvSpPr>
          <p:cNvPr id="202" name="Google Shape;342;p 2"/>
          <p:cNvSpPr/>
          <p:nvPr/>
        </p:nvSpPr>
        <p:spPr>
          <a:xfrm>
            <a:off x="4937760" y="3332520"/>
            <a:ext cx="2345040" cy="2134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Limites de agente extendidos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tabulación ilimitado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agentes en segundo plano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Bot de bugs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máximo a ventanas contextuales</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03" name="Google Shape;343;p 2"/>
          <p:cNvSpPr/>
          <p:nvPr/>
        </p:nvSpPr>
        <p:spPr>
          <a:xfrm>
            <a:off x="8060400" y="1859400"/>
            <a:ext cx="3001680" cy="375912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04" name="Google Shape;344;p 2"/>
          <p:cNvSpPr/>
          <p:nvPr/>
        </p:nvSpPr>
        <p:spPr>
          <a:xfrm>
            <a:off x="8290800" y="2178720"/>
            <a:ext cx="24393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Ultra 200$ / mes</a:t>
            </a:r>
            <a:endParaRPr b="0" lang="es-ES" sz="2400" spc="-1" strike="noStrike">
              <a:solidFill>
                <a:srgbClr val="000000"/>
              </a:solidFill>
              <a:latin typeface="Arial"/>
            </a:endParaRPr>
          </a:p>
        </p:txBody>
      </p:sp>
      <p:cxnSp>
        <p:nvCxnSpPr>
          <p:cNvPr id="205" name="Google Shape;345;p 2"/>
          <p:cNvCxnSpPr/>
          <p:nvPr/>
        </p:nvCxnSpPr>
        <p:spPr>
          <a:xfrm>
            <a:off x="8288640" y="3111120"/>
            <a:ext cx="2521080" cy="14400"/>
          </a:xfrm>
          <a:prstGeom prst="straightConnector1">
            <a:avLst/>
          </a:prstGeom>
          <a:ln w="19080">
            <a:solidFill>
              <a:srgbClr val="ffffff"/>
            </a:solidFill>
            <a:miter/>
          </a:ln>
        </p:spPr>
      </p:cxnSp>
      <p:sp>
        <p:nvSpPr>
          <p:cNvPr id="206" name="Google Shape;346;p 2"/>
          <p:cNvSpPr/>
          <p:nvPr/>
        </p:nvSpPr>
        <p:spPr>
          <a:xfrm>
            <a:off x="8391240" y="3312720"/>
            <a:ext cx="2345040" cy="14940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Lo incluido en Pro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20 veces más de uso en todos los modelos OpenAI, Claude y Gemini</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Acceso prioritario a nuevas funcionalidades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Google Shape;330;p 1"/>
          <p:cNvSpPr/>
          <p:nvPr/>
        </p:nvSpPr>
        <p:spPr>
          <a:xfrm>
            <a:off x="2800440" y="1869120"/>
            <a:ext cx="3001680" cy="375912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08" name="Google Shape;331;p 2"/>
          <p:cNvSpPr/>
          <p:nvPr/>
        </p:nvSpPr>
        <p:spPr>
          <a:xfrm>
            <a:off x="3030840" y="2188800"/>
            <a:ext cx="24393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Equipos – 40$ / usuario / mes</a:t>
            </a:r>
            <a:endParaRPr b="0" lang="es-ES" sz="2400" spc="-1" strike="noStrike">
              <a:solidFill>
                <a:srgbClr val="000000"/>
              </a:solidFill>
              <a:latin typeface="Arial"/>
            </a:endParaRPr>
          </a:p>
        </p:txBody>
      </p:sp>
      <p:sp>
        <p:nvSpPr>
          <p:cNvPr id="209" name="Google Shape;332;p 2"/>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10" name="Google Shape;333;p 2"/>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211" name="Google Shape;334;p 2"/>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de equipo</a:t>
            </a:r>
            <a:endParaRPr b="0" lang="es-ES" sz="1600" spc="-1" strike="noStrike">
              <a:solidFill>
                <a:srgbClr val="000000"/>
              </a:solidFill>
              <a:latin typeface="Arial"/>
            </a:endParaRPr>
          </a:p>
        </p:txBody>
      </p:sp>
      <p:sp>
        <p:nvSpPr>
          <p:cNvPr id="212" name="Google Shape;335;p 2"/>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13" name="Google Shape;336;p 2"/>
          <p:cNvCxnSpPr/>
          <p:nvPr/>
        </p:nvCxnSpPr>
        <p:spPr>
          <a:xfrm flipV="1">
            <a:off x="1358640" y="618840"/>
            <a:ext cx="11880" cy="687960"/>
          </a:xfrm>
          <a:prstGeom prst="straightConnector1">
            <a:avLst/>
          </a:prstGeom>
          <a:ln w="19080">
            <a:solidFill>
              <a:srgbClr val="179ad7"/>
            </a:solidFill>
            <a:miter/>
          </a:ln>
        </p:spPr>
      </p:cxnSp>
      <p:cxnSp>
        <p:nvCxnSpPr>
          <p:cNvPr id="214" name="Google Shape;337;p 2"/>
          <p:cNvCxnSpPr/>
          <p:nvPr/>
        </p:nvCxnSpPr>
        <p:spPr>
          <a:xfrm>
            <a:off x="3028680" y="3121200"/>
            <a:ext cx="2520720" cy="14400"/>
          </a:xfrm>
          <a:prstGeom prst="straightConnector1">
            <a:avLst/>
          </a:prstGeom>
          <a:ln w="19080">
            <a:solidFill>
              <a:srgbClr val="ffffff"/>
            </a:solidFill>
            <a:miter/>
          </a:ln>
        </p:spPr>
      </p:cxnSp>
      <p:sp>
        <p:nvSpPr>
          <p:cNvPr id="215" name="Google Shape;338;p 2"/>
          <p:cNvSpPr/>
          <p:nvPr/>
        </p:nvSpPr>
        <p:spPr>
          <a:xfrm>
            <a:off x="3131640" y="3322800"/>
            <a:ext cx="2445840" cy="213444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363e61"/>
                </a:solidFill>
                <a:latin typeface="Tahoma"/>
                <a:ea typeface="Tahoma"/>
              </a:rPr>
              <a:t>Todo lo de Pro, más: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Refuerzo de la privacidad a nivel de equipo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Panel de administración con estadísticas de uso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Facturación de equipo centralizada</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Inició de sesión único (SSO) con SMAL/OIDC</a:t>
            </a:r>
            <a:endParaRPr b="0" lang="es-ES" sz="1400" spc="-1" strike="noStrike">
              <a:solidFill>
                <a:srgbClr val="000000"/>
              </a:solidFill>
              <a:latin typeface="Arial"/>
            </a:endParaRPr>
          </a:p>
        </p:txBody>
      </p:sp>
      <p:sp>
        <p:nvSpPr>
          <p:cNvPr id="216" name="Google Shape;343;p 2"/>
          <p:cNvSpPr/>
          <p:nvPr/>
        </p:nvSpPr>
        <p:spPr>
          <a:xfrm>
            <a:off x="6222600" y="1859400"/>
            <a:ext cx="3001680" cy="375912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17" name="Google Shape;344;p 2"/>
          <p:cNvSpPr/>
          <p:nvPr/>
        </p:nvSpPr>
        <p:spPr>
          <a:xfrm>
            <a:off x="6453000" y="2178720"/>
            <a:ext cx="24393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Empresarial - Personalizado</a:t>
            </a:r>
            <a:endParaRPr b="0" lang="es-ES" sz="2400" spc="-1" strike="noStrike">
              <a:solidFill>
                <a:srgbClr val="000000"/>
              </a:solidFill>
              <a:latin typeface="Arial"/>
            </a:endParaRPr>
          </a:p>
        </p:txBody>
      </p:sp>
      <p:cxnSp>
        <p:nvCxnSpPr>
          <p:cNvPr id="218" name="Google Shape;345;p 2"/>
          <p:cNvCxnSpPr/>
          <p:nvPr/>
        </p:nvCxnSpPr>
        <p:spPr>
          <a:xfrm>
            <a:off x="6450840" y="3111120"/>
            <a:ext cx="2521080" cy="14400"/>
          </a:xfrm>
          <a:prstGeom prst="straightConnector1">
            <a:avLst/>
          </a:prstGeom>
          <a:ln w="19080">
            <a:solidFill>
              <a:srgbClr val="ffffff"/>
            </a:solidFill>
            <a:miter/>
          </a:ln>
        </p:spPr>
      </p:cxnSp>
      <p:sp>
        <p:nvSpPr>
          <p:cNvPr id="219" name="Google Shape;346;p 2"/>
          <p:cNvSpPr/>
          <p:nvPr/>
        </p:nvSpPr>
        <p:spPr>
          <a:xfrm>
            <a:off x="6553440" y="3312720"/>
            <a:ext cx="2345040" cy="192096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Todo lo de Teams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Mayor uso incluido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Gestión de usuarios mediante SCIM</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Funciones de control de acceso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Soporte prioritario y gestión de cuenta personalizada</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220" name="Google Shape;211;p 1"/>
          <p:cNvGrpSpPr/>
          <p:nvPr/>
        </p:nvGrpSpPr>
        <p:grpSpPr>
          <a:xfrm>
            <a:off x="1425600" y="4651200"/>
            <a:ext cx="2784600" cy="487080"/>
            <a:chOff x="1425600" y="4651200"/>
            <a:chExt cx="2784600" cy="487080"/>
          </a:xfrm>
        </p:grpSpPr>
        <p:sp>
          <p:nvSpPr>
            <p:cNvPr id="221" name="Google Shape;213;p 2"/>
            <p:cNvSpPr/>
            <p:nvPr/>
          </p:nvSpPr>
          <p:spPr>
            <a:xfrm>
              <a:off x="1425600" y="4651200"/>
              <a:ext cx="2784600" cy="48708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Microsoft Copilot</a:t>
              </a:r>
              <a:endParaRPr b="0" lang="es-ES"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Tahoma"/>
                  <a:ea typeface="Tahoma"/>
                </a:rPr>
                <a:t>(Agent mode)</a:t>
              </a:r>
              <a:endParaRPr b="0" lang="es-ES" sz="1600" spc="-1" strike="noStrike">
                <a:solidFill>
                  <a:srgbClr val="000000"/>
                </a:solidFill>
                <a:latin typeface="Arial"/>
              </a:endParaRPr>
            </a:p>
          </p:txBody>
        </p:sp>
      </p:grpSp>
      <p:grpSp>
        <p:nvGrpSpPr>
          <p:cNvPr id="222" name="Google Shape;214;p 2"/>
          <p:cNvGrpSpPr/>
          <p:nvPr/>
        </p:nvGrpSpPr>
        <p:grpSpPr>
          <a:xfrm>
            <a:off x="4655160" y="4651200"/>
            <a:ext cx="2784600" cy="243360"/>
            <a:chOff x="4655160" y="4651200"/>
            <a:chExt cx="2784600" cy="243360"/>
          </a:xfrm>
        </p:grpSpPr>
        <p:sp>
          <p:nvSpPr>
            <p:cNvPr id="223" name="Google Shape;216;p 2"/>
            <p:cNvSpPr/>
            <p:nvPr/>
          </p:nvSpPr>
          <p:spPr>
            <a:xfrm>
              <a:off x="4655160" y="4651200"/>
              <a:ext cx="2784600" cy="24336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Amazon Kiro</a:t>
              </a:r>
              <a:endParaRPr b="0" lang="es-ES" sz="1600" spc="-1" strike="noStrike">
                <a:solidFill>
                  <a:srgbClr val="000000"/>
                </a:solidFill>
                <a:latin typeface="Arial"/>
              </a:endParaRPr>
            </a:p>
          </p:txBody>
        </p:sp>
      </p:grpSp>
      <p:grpSp>
        <p:nvGrpSpPr>
          <p:cNvPr id="224" name="Google Shape;217;p 2"/>
          <p:cNvGrpSpPr/>
          <p:nvPr/>
        </p:nvGrpSpPr>
        <p:grpSpPr>
          <a:xfrm>
            <a:off x="7826760" y="4651200"/>
            <a:ext cx="2784600" cy="243360"/>
            <a:chOff x="7826760" y="4651200"/>
            <a:chExt cx="2784600" cy="243360"/>
          </a:xfrm>
        </p:grpSpPr>
        <p:sp>
          <p:nvSpPr>
            <p:cNvPr id="225" name="Google Shape;219;p 2"/>
            <p:cNvSpPr/>
            <p:nvPr/>
          </p:nvSpPr>
          <p:spPr>
            <a:xfrm>
              <a:off x="7826760" y="4651200"/>
              <a:ext cx="2784600" cy="24336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GitHub Spark</a:t>
              </a:r>
              <a:endParaRPr b="0" lang="es-ES" sz="1600" spc="-1" strike="noStrike">
                <a:solidFill>
                  <a:srgbClr val="000000"/>
                </a:solidFill>
                <a:latin typeface="Arial"/>
              </a:endParaRPr>
            </a:p>
          </p:txBody>
        </p:sp>
      </p:grpSp>
      <p:sp>
        <p:nvSpPr>
          <p:cNvPr id="226" name="Google Shape;220;p 2"/>
          <p:cNvSpPr/>
          <p:nvPr/>
        </p:nvSpPr>
        <p:spPr>
          <a:xfrm>
            <a:off x="315720" y="6425280"/>
            <a:ext cx="1155780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1" lang="en-U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a:lnSpc>
                <a:spcPct val="100000"/>
              </a:lnSpc>
              <a:tabLst>
                <a:tab algn="l" pos="0"/>
              </a:tabLst>
            </a:pPr>
            <a:endParaRPr b="0" lang="es-ES" sz="1400" spc="-1" strike="noStrike">
              <a:solidFill>
                <a:srgbClr val="000000"/>
              </a:solidFill>
              <a:latin typeface="Arial"/>
            </a:endParaRPr>
          </a:p>
        </p:txBody>
      </p:sp>
      <p:sp>
        <p:nvSpPr>
          <p:cNvPr id="227" name="Google Shape;221;p 2"/>
          <p:cNvSpPr/>
          <p:nvPr/>
        </p:nvSpPr>
        <p:spPr>
          <a:xfrm>
            <a:off x="1376280" y="607680"/>
            <a:ext cx="78436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2000" spc="-1" strike="noStrike">
                <a:solidFill>
                  <a:srgbClr val="143c64"/>
                </a:solidFill>
                <a:latin typeface="Century Gothic"/>
                <a:ea typeface="Century Gothic"/>
              </a:rPr>
              <a:t>ALTERNATIVAS A CURSOR UI</a:t>
            </a:r>
            <a:endParaRPr b="0" lang="es-ES" sz="2000" spc="-1" strike="noStrike">
              <a:solidFill>
                <a:srgbClr val="000000"/>
              </a:solidFill>
              <a:latin typeface="Arial"/>
            </a:endParaRPr>
          </a:p>
        </p:txBody>
      </p:sp>
      <p:sp>
        <p:nvSpPr>
          <p:cNvPr id="228" name="Google Shape;222;p 2"/>
          <p:cNvSpPr/>
          <p:nvPr/>
        </p:nvSpPr>
        <p:spPr>
          <a:xfrm>
            <a:off x="1375920" y="1002960"/>
            <a:ext cx="81122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600" spc="-1" strike="noStrike">
                <a:solidFill>
                  <a:srgbClr val="143c64"/>
                </a:solidFill>
                <a:latin typeface="Century Gothic"/>
                <a:ea typeface="Century Gothic"/>
              </a:rPr>
              <a:t>Otras posibilidades de vibe coding</a:t>
            </a:r>
            <a:endParaRPr b="0" lang="es-ES" sz="1600" spc="-1" strike="noStrike">
              <a:solidFill>
                <a:srgbClr val="000000"/>
              </a:solidFill>
              <a:latin typeface="Arial"/>
            </a:endParaRPr>
          </a:p>
        </p:txBody>
      </p:sp>
      <p:sp>
        <p:nvSpPr>
          <p:cNvPr id="229" name="Google Shape;223;p 2"/>
          <p:cNvSpPr/>
          <p:nvPr/>
        </p:nvSpPr>
        <p:spPr>
          <a:xfrm>
            <a:off x="530280" y="509400"/>
            <a:ext cx="924120" cy="851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30" name="Google Shape;224;p 2"/>
          <p:cNvCxnSpPr/>
          <p:nvPr/>
        </p:nvCxnSpPr>
        <p:spPr>
          <a:xfrm flipV="1">
            <a:off x="1358640" y="618840"/>
            <a:ext cx="2160" cy="678240"/>
          </a:xfrm>
          <a:prstGeom prst="straightConnector1">
            <a:avLst/>
          </a:prstGeom>
          <a:ln w="19050">
            <a:solidFill>
              <a:srgbClr val="179ad7"/>
            </a:solidFill>
            <a:miter/>
          </a:ln>
        </p:spPr>
      </p:cxnSp>
      <p:pic>
        <p:nvPicPr>
          <p:cNvPr id="231" name="" descr=""/>
          <p:cNvPicPr/>
          <p:nvPr/>
        </p:nvPicPr>
        <p:blipFill>
          <a:blip r:embed="rId2"/>
          <a:stretch/>
        </p:blipFill>
        <p:spPr>
          <a:xfrm>
            <a:off x="4824000" y="2019600"/>
            <a:ext cx="2418120" cy="2418120"/>
          </a:xfrm>
          <a:prstGeom prst="rect">
            <a:avLst/>
          </a:prstGeom>
          <a:ln w="0">
            <a:noFill/>
          </a:ln>
        </p:spPr>
      </p:pic>
      <p:pic>
        <p:nvPicPr>
          <p:cNvPr id="232" name="" descr=""/>
          <p:cNvPicPr/>
          <p:nvPr/>
        </p:nvPicPr>
        <p:blipFill>
          <a:blip r:embed="rId3"/>
          <a:stretch/>
        </p:blipFill>
        <p:spPr>
          <a:xfrm>
            <a:off x="1479600" y="2019600"/>
            <a:ext cx="2659320" cy="2418120"/>
          </a:xfrm>
          <a:prstGeom prst="rect">
            <a:avLst/>
          </a:prstGeom>
          <a:ln w="0">
            <a:noFill/>
          </a:ln>
        </p:spPr>
      </p:pic>
      <p:pic>
        <p:nvPicPr>
          <p:cNvPr id="233" name="" descr=""/>
          <p:cNvPicPr/>
          <p:nvPr/>
        </p:nvPicPr>
        <p:blipFill>
          <a:blip r:embed="rId4"/>
          <a:stretch/>
        </p:blipFill>
        <p:spPr>
          <a:xfrm>
            <a:off x="7823880" y="2243520"/>
            <a:ext cx="2785320" cy="19645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Google Shape;132;p16"/>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Instalación de cursor AI</a:t>
            </a:r>
            <a:endParaRPr b="0" lang="es-ES" sz="2500" spc="-1" strike="noStrike">
              <a:solidFill>
                <a:srgbClr val="000000"/>
              </a:solidFill>
              <a:latin typeface="Arial"/>
            </a:endParaRPr>
          </a:p>
        </p:txBody>
      </p:sp>
      <p:sp>
        <p:nvSpPr>
          <p:cNvPr id="235" name="Google Shape;133;p16"/>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06</a:t>
            </a:r>
            <a:endParaRPr b="0" lang="es-ES" sz="6000" spc="-1" strike="noStrike">
              <a:solidFill>
                <a:srgbClr val="000000"/>
              </a:solidFill>
              <a:latin typeface="Arial"/>
            </a:endParaRPr>
          </a:p>
        </p:txBody>
      </p:sp>
      <p:cxnSp>
        <p:nvCxnSpPr>
          <p:cNvPr id="236" name="Google Shape;134;p16"/>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Google Shape;98;p14"/>
          <p:cNvSpPr/>
          <p:nvPr/>
        </p:nvSpPr>
        <p:spPr>
          <a:xfrm>
            <a:off x="4645080" y="574920"/>
            <a:ext cx="659520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3000" spc="-1" strike="noStrike">
                <a:solidFill>
                  <a:srgbClr val="363e61"/>
                </a:solidFill>
                <a:latin typeface="Century Gothic"/>
                <a:ea typeface="Century Gothic"/>
              </a:rPr>
              <a:t>CONTENIDOS</a:t>
            </a:r>
            <a:endParaRPr b="0" lang="es-ES" sz="3000" spc="-1" strike="noStrike">
              <a:solidFill>
                <a:srgbClr val="000000"/>
              </a:solidFill>
              <a:latin typeface="Arial"/>
            </a:endParaRPr>
          </a:p>
        </p:txBody>
      </p:sp>
      <p:sp>
        <p:nvSpPr>
          <p:cNvPr id="60" name="Google Shape;99;p14"/>
          <p:cNvSpPr/>
          <p:nvPr/>
        </p:nvSpPr>
        <p:spPr>
          <a:xfrm>
            <a:off x="5229360" y="145080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Presentación</a:t>
            </a:r>
            <a:endParaRPr b="0" lang="es-ES" sz="1800" spc="-1" strike="noStrike">
              <a:solidFill>
                <a:srgbClr val="000000"/>
              </a:solidFill>
              <a:latin typeface="Arial"/>
            </a:endParaRPr>
          </a:p>
        </p:txBody>
      </p:sp>
      <p:sp>
        <p:nvSpPr>
          <p:cNvPr id="61" name="Google Shape;100;p14"/>
          <p:cNvSpPr/>
          <p:nvPr/>
        </p:nvSpPr>
        <p:spPr>
          <a:xfrm>
            <a:off x="4708080" y="142848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01</a:t>
            </a:r>
            <a:endParaRPr b="0" lang="es-ES" sz="2000" spc="-1" strike="noStrike">
              <a:solidFill>
                <a:srgbClr val="000000"/>
              </a:solidFill>
              <a:latin typeface="Arial"/>
            </a:endParaRPr>
          </a:p>
        </p:txBody>
      </p:sp>
      <p:sp>
        <p:nvSpPr>
          <p:cNvPr id="62" name="Google Shape;101;p14"/>
          <p:cNvSpPr/>
          <p:nvPr/>
        </p:nvSpPr>
        <p:spPr>
          <a:xfrm>
            <a:off x="5229360" y="192204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Vibe Coding?</a:t>
            </a:r>
            <a:endParaRPr b="0" lang="es-ES" sz="1800" spc="-1" strike="noStrike">
              <a:solidFill>
                <a:srgbClr val="000000"/>
              </a:solidFill>
              <a:latin typeface="Arial"/>
            </a:endParaRPr>
          </a:p>
        </p:txBody>
      </p:sp>
      <p:sp>
        <p:nvSpPr>
          <p:cNvPr id="63" name="Google Shape;102;p14"/>
          <p:cNvSpPr/>
          <p:nvPr/>
        </p:nvSpPr>
        <p:spPr>
          <a:xfrm>
            <a:off x="4708080" y="190152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02</a:t>
            </a:r>
            <a:endParaRPr b="0" lang="es-ES" sz="2000" spc="-1" strike="noStrike">
              <a:solidFill>
                <a:srgbClr val="000000"/>
              </a:solidFill>
              <a:latin typeface="Arial"/>
            </a:endParaRPr>
          </a:p>
        </p:txBody>
      </p:sp>
      <p:sp>
        <p:nvSpPr>
          <p:cNvPr id="64" name="Google Shape;103;p14"/>
          <p:cNvSpPr/>
          <p:nvPr/>
        </p:nvSpPr>
        <p:spPr>
          <a:xfrm>
            <a:off x="5229360" y="239364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Cursor AI?</a:t>
            </a:r>
            <a:endParaRPr b="0" lang="es-ES" sz="1800" spc="-1" strike="noStrike">
              <a:solidFill>
                <a:srgbClr val="000000"/>
              </a:solidFill>
              <a:latin typeface="Arial"/>
            </a:endParaRPr>
          </a:p>
        </p:txBody>
      </p:sp>
      <p:sp>
        <p:nvSpPr>
          <p:cNvPr id="65" name="Google Shape;104;p14"/>
          <p:cNvSpPr/>
          <p:nvPr/>
        </p:nvSpPr>
        <p:spPr>
          <a:xfrm>
            <a:off x="4708080" y="237456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03</a:t>
            </a:r>
            <a:endParaRPr b="0" lang="es-ES" sz="2000" spc="-1" strike="noStrike">
              <a:solidFill>
                <a:srgbClr val="000000"/>
              </a:solidFill>
              <a:latin typeface="Arial"/>
            </a:endParaRPr>
          </a:p>
        </p:txBody>
      </p:sp>
      <p:sp>
        <p:nvSpPr>
          <p:cNvPr id="66" name="Google Shape;105;p14"/>
          <p:cNvSpPr/>
          <p:nvPr/>
        </p:nvSpPr>
        <p:spPr>
          <a:xfrm>
            <a:off x="5229360" y="286524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Ventajas de Cursor AI frente a otras soluciones</a:t>
            </a:r>
            <a:endParaRPr b="0" lang="es-ES" sz="1800" spc="-1" strike="noStrike">
              <a:solidFill>
                <a:srgbClr val="000000"/>
              </a:solidFill>
              <a:latin typeface="Arial"/>
            </a:endParaRPr>
          </a:p>
        </p:txBody>
      </p:sp>
      <p:sp>
        <p:nvSpPr>
          <p:cNvPr id="67" name="Google Shape;106;p14"/>
          <p:cNvSpPr/>
          <p:nvPr/>
        </p:nvSpPr>
        <p:spPr>
          <a:xfrm>
            <a:off x="4708080" y="284760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04</a:t>
            </a:r>
            <a:endParaRPr b="0" lang="es-ES" sz="2000" spc="-1" strike="noStrike">
              <a:solidFill>
                <a:srgbClr val="000000"/>
              </a:solidFill>
              <a:latin typeface="Arial"/>
            </a:endParaRPr>
          </a:p>
        </p:txBody>
      </p:sp>
      <p:sp>
        <p:nvSpPr>
          <p:cNvPr id="68" name="Google Shape;107;p14"/>
          <p:cNvSpPr/>
          <p:nvPr/>
        </p:nvSpPr>
        <p:spPr>
          <a:xfrm>
            <a:off x="5229360" y="333648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Precios de Cursor AI</a:t>
            </a:r>
            <a:endParaRPr b="0" lang="es-ES" sz="1800" spc="-1" strike="noStrike">
              <a:solidFill>
                <a:srgbClr val="000000"/>
              </a:solidFill>
              <a:latin typeface="Arial"/>
            </a:endParaRPr>
          </a:p>
        </p:txBody>
      </p:sp>
      <p:sp>
        <p:nvSpPr>
          <p:cNvPr id="69" name="Google Shape;108;p14"/>
          <p:cNvSpPr/>
          <p:nvPr/>
        </p:nvSpPr>
        <p:spPr>
          <a:xfrm>
            <a:off x="4708080" y="332064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05</a:t>
            </a:r>
            <a:endParaRPr b="0" lang="es-ES" sz="2000" spc="-1" strike="noStrike">
              <a:solidFill>
                <a:srgbClr val="000000"/>
              </a:solidFill>
              <a:latin typeface="Arial"/>
            </a:endParaRPr>
          </a:p>
        </p:txBody>
      </p:sp>
      <p:sp>
        <p:nvSpPr>
          <p:cNvPr id="70" name="Google Shape;109;p14"/>
          <p:cNvSpPr/>
          <p:nvPr/>
        </p:nvSpPr>
        <p:spPr>
          <a:xfrm>
            <a:off x="5229360" y="380808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Instalación de Cursor AI</a:t>
            </a:r>
            <a:endParaRPr b="0" lang="es-ES" sz="1800" spc="-1" strike="noStrike">
              <a:solidFill>
                <a:srgbClr val="000000"/>
              </a:solidFill>
              <a:latin typeface="Arial"/>
            </a:endParaRPr>
          </a:p>
        </p:txBody>
      </p:sp>
      <p:sp>
        <p:nvSpPr>
          <p:cNvPr id="71" name="Google Shape;110;p14"/>
          <p:cNvSpPr/>
          <p:nvPr/>
        </p:nvSpPr>
        <p:spPr>
          <a:xfrm>
            <a:off x="4708080" y="379368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06</a:t>
            </a:r>
            <a:endParaRPr b="0" lang="es-ES" sz="2000" spc="-1" strike="noStrike">
              <a:solidFill>
                <a:srgbClr val="000000"/>
              </a:solidFill>
              <a:latin typeface="Arial"/>
            </a:endParaRPr>
          </a:p>
        </p:txBody>
      </p:sp>
      <p:sp>
        <p:nvSpPr>
          <p:cNvPr id="72" name="Google Shape;111;p14"/>
          <p:cNvSpPr/>
          <p:nvPr/>
        </p:nvSpPr>
        <p:spPr>
          <a:xfrm>
            <a:off x="5229360" y="427968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Configuración de Cursor AI: modelos y reglas</a:t>
            </a:r>
            <a:endParaRPr b="0" lang="es-ES" sz="1800" spc="-1" strike="noStrike">
              <a:solidFill>
                <a:srgbClr val="000000"/>
              </a:solidFill>
              <a:latin typeface="Arial"/>
            </a:endParaRPr>
          </a:p>
        </p:txBody>
      </p:sp>
      <p:sp>
        <p:nvSpPr>
          <p:cNvPr id="73" name="Google Shape;112;p14"/>
          <p:cNvSpPr/>
          <p:nvPr/>
        </p:nvSpPr>
        <p:spPr>
          <a:xfrm>
            <a:off x="4708080" y="426672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07</a:t>
            </a:r>
            <a:endParaRPr b="0" lang="es-ES" sz="2000" spc="-1" strike="noStrike">
              <a:solidFill>
                <a:srgbClr val="000000"/>
              </a:solidFill>
              <a:latin typeface="Arial"/>
            </a:endParaRPr>
          </a:p>
        </p:txBody>
      </p:sp>
      <p:sp>
        <p:nvSpPr>
          <p:cNvPr id="74" name="Google Shape;113;p14"/>
          <p:cNvSpPr/>
          <p:nvPr/>
        </p:nvSpPr>
        <p:spPr>
          <a:xfrm>
            <a:off x="5229360" y="475092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Refactorizando código legacy</a:t>
            </a:r>
            <a:endParaRPr b="0" lang="es-ES" sz="1800" spc="-1" strike="noStrike">
              <a:solidFill>
                <a:srgbClr val="000000"/>
              </a:solidFill>
              <a:latin typeface="Arial"/>
            </a:endParaRPr>
          </a:p>
        </p:txBody>
      </p:sp>
      <p:sp>
        <p:nvSpPr>
          <p:cNvPr id="75" name="Google Shape;114;p14"/>
          <p:cNvSpPr/>
          <p:nvPr/>
        </p:nvSpPr>
        <p:spPr>
          <a:xfrm>
            <a:off x="4708080" y="474012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08</a:t>
            </a:r>
            <a:endParaRPr b="0" lang="es-ES" sz="2000" spc="-1" strike="noStrike">
              <a:solidFill>
                <a:srgbClr val="000000"/>
              </a:solidFill>
              <a:latin typeface="Arial"/>
            </a:endParaRPr>
          </a:p>
        </p:txBody>
      </p:sp>
      <p:sp>
        <p:nvSpPr>
          <p:cNvPr id="76" name="Google Shape;115;p14"/>
          <p:cNvSpPr/>
          <p:nvPr/>
        </p:nvSpPr>
        <p:spPr>
          <a:xfrm>
            <a:off x="5229360" y="522252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Conclusiones personales: luces y sombras</a:t>
            </a:r>
            <a:endParaRPr b="0" lang="es-ES" sz="1800" spc="-1" strike="noStrike">
              <a:solidFill>
                <a:srgbClr val="000000"/>
              </a:solidFill>
              <a:latin typeface="Arial"/>
            </a:endParaRPr>
          </a:p>
        </p:txBody>
      </p:sp>
      <p:sp>
        <p:nvSpPr>
          <p:cNvPr id="77" name="Google Shape;116;p14"/>
          <p:cNvSpPr/>
          <p:nvPr/>
        </p:nvSpPr>
        <p:spPr>
          <a:xfrm>
            <a:off x="4708080" y="521316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09</a:t>
            </a:r>
            <a:endParaRPr b="0" lang="es-ES" sz="2000" spc="-1" strike="noStrike">
              <a:solidFill>
                <a:srgbClr val="000000"/>
              </a:solidFill>
              <a:latin typeface="Arial"/>
            </a:endParaRPr>
          </a:p>
        </p:txBody>
      </p:sp>
      <p:sp>
        <p:nvSpPr>
          <p:cNvPr id="78" name="Google Shape;117;p14"/>
          <p:cNvSpPr/>
          <p:nvPr/>
        </p:nvSpPr>
        <p:spPr>
          <a:xfrm>
            <a:off x="5229360" y="5694120"/>
            <a:ext cx="560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Referencias</a:t>
            </a:r>
            <a:endParaRPr b="0" lang="es-ES" sz="1800" spc="-1" strike="noStrike">
              <a:solidFill>
                <a:srgbClr val="000000"/>
              </a:solidFill>
              <a:latin typeface="Arial"/>
            </a:endParaRPr>
          </a:p>
        </p:txBody>
      </p:sp>
      <p:sp>
        <p:nvSpPr>
          <p:cNvPr id="79" name="Google Shape;118;p14"/>
          <p:cNvSpPr/>
          <p:nvPr/>
        </p:nvSpPr>
        <p:spPr>
          <a:xfrm>
            <a:off x="4708080" y="5686200"/>
            <a:ext cx="5079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10</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201;p 4"/>
          <p:cNvSpPr/>
          <p:nvPr/>
        </p:nvSpPr>
        <p:spPr>
          <a:xfrm>
            <a:off x="929160" y="1712160"/>
            <a:ext cx="5474160" cy="3653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Registro en Cursor AI con la opción deseada</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Ir a la sección de descargas de cursor AI, seleccionar la versión de sistema operativo acorde a nuestro equipo</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Cerciorarnos que dispone de los permisos adecuados y las dependencias necesarias (en Linux “libfuse”)</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Ejecutar el archivo descargado .Appimage (Linux)</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En caso de error de permisos en Linux, podemos ejecutarlo con el comando “</a:t>
            </a:r>
            <a:r>
              <a:rPr b="0" i="1" lang="es-ES" sz="1600" spc="-1" strike="noStrike">
                <a:solidFill>
                  <a:srgbClr val="000000"/>
                </a:solidFill>
                <a:latin typeface="Tahoma"/>
                <a:ea typeface="DejaVu Sans"/>
              </a:rPr>
              <a:t>--no-sandbox</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p:txBody>
      </p:sp>
      <p:sp>
        <p:nvSpPr>
          <p:cNvPr id="238" name="Google Shape;202;p 4"/>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39" name="Google Shape;203;p 4"/>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40" name="Google Shape;204;p 4"/>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a:t>
            </a:r>
            <a:endParaRPr b="0" lang="es-ES" sz="1600" spc="-1" strike="noStrike">
              <a:solidFill>
                <a:srgbClr val="000000"/>
              </a:solidFill>
              <a:latin typeface="Arial"/>
            </a:endParaRPr>
          </a:p>
        </p:txBody>
      </p:sp>
      <p:sp>
        <p:nvSpPr>
          <p:cNvPr id="241" name="Google Shape;205;p 4"/>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42" name="Google Shape;206;p 4"/>
          <p:cNvCxnSpPr/>
          <p:nvPr/>
        </p:nvCxnSpPr>
        <p:spPr>
          <a:xfrm flipV="1">
            <a:off x="1358640" y="618840"/>
            <a:ext cx="11880" cy="687960"/>
          </a:xfrm>
          <a:prstGeom prst="straightConnector1">
            <a:avLst/>
          </a:prstGeom>
          <a:ln w="19080">
            <a:solidFill>
              <a:srgbClr val="179ad7"/>
            </a:solidFill>
            <a:miter/>
          </a:ln>
        </p:spPr>
      </p:cxnSp>
      <p:sp>
        <p:nvSpPr>
          <p:cNvPr id="243" name="Rectángulo 142"/>
          <p:cNvSpPr/>
          <p:nvPr/>
        </p:nvSpPr>
        <p:spPr>
          <a:xfrm>
            <a:off x="1216440" y="568080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44" name="Imagen 143" descr=""/>
          <p:cNvPicPr/>
          <p:nvPr/>
        </p:nvPicPr>
        <p:blipFill>
          <a:blip r:embed="rId1"/>
          <a:stretch/>
        </p:blipFill>
        <p:spPr>
          <a:xfrm>
            <a:off x="864000" y="5769360"/>
            <a:ext cx="349560" cy="353160"/>
          </a:xfrm>
          <a:prstGeom prst="rect">
            <a:avLst/>
          </a:prstGeom>
          <a:ln w="0">
            <a:noFill/>
          </a:ln>
        </p:spPr>
      </p:pic>
      <p:pic>
        <p:nvPicPr>
          <p:cNvPr id="245" name="Imagen 144" descr=""/>
          <p:cNvPicPr/>
          <p:nvPr/>
        </p:nvPicPr>
        <p:blipFill>
          <a:blip r:embed="rId2"/>
          <a:stretch/>
        </p:blipFill>
        <p:spPr>
          <a:xfrm>
            <a:off x="6643440" y="1713960"/>
            <a:ext cx="4853160" cy="2725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Google Shape;201;p 4"/>
          <p:cNvSpPr/>
          <p:nvPr/>
        </p:nvSpPr>
        <p:spPr>
          <a:xfrm>
            <a:off x="929160" y="1712160"/>
            <a:ext cx="5474160" cy="1826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Una vez arrancado, podemos utilizar el asistente para importar nuestra configuración de una versión existente de VSC.</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Podemos iniciar sesión con las credenciales que obtuvimos al registrarnos en cursor.com</a:t>
            </a:r>
            <a:endParaRPr b="0" lang="es-ES" sz="1600" spc="-1" strike="noStrike">
              <a:solidFill>
                <a:srgbClr val="000000"/>
              </a:solidFill>
              <a:latin typeface="Arial"/>
            </a:endParaRPr>
          </a:p>
        </p:txBody>
      </p:sp>
      <p:sp>
        <p:nvSpPr>
          <p:cNvPr id="247" name="Google Shape;202;p 4"/>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48" name="Google Shape;203;p 4"/>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49" name="Google Shape;204;p 4"/>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 (II)</a:t>
            </a:r>
            <a:endParaRPr b="0" lang="es-ES" sz="1600" spc="-1" strike="noStrike">
              <a:solidFill>
                <a:srgbClr val="000000"/>
              </a:solidFill>
              <a:latin typeface="Arial"/>
            </a:endParaRPr>
          </a:p>
        </p:txBody>
      </p:sp>
      <p:sp>
        <p:nvSpPr>
          <p:cNvPr id="250" name="Google Shape;205;p 4"/>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51" name="Google Shape;206;p 4"/>
          <p:cNvCxnSpPr/>
          <p:nvPr/>
        </p:nvCxnSpPr>
        <p:spPr>
          <a:xfrm flipV="1">
            <a:off x="1358640" y="618840"/>
            <a:ext cx="11880" cy="687960"/>
          </a:xfrm>
          <a:prstGeom prst="straightConnector1">
            <a:avLst/>
          </a:prstGeom>
          <a:ln w="19080">
            <a:solidFill>
              <a:srgbClr val="179ad7"/>
            </a:solidFill>
            <a:miter/>
          </a:ln>
        </p:spPr>
      </p:cxnSp>
      <p:pic>
        <p:nvPicPr>
          <p:cNvPr id="252" name="Imagen 144" descr=""/>
          <p:cNvPicPr/>
          <p:nvPr/>
        </p:nvPicPr>
        <p:blipFill>
          <a:blip r:embed="rId1"/>
          <a:stretch/>
        </p:blipFill>
        <p:spPr>
          <a:xfrm>
            <a:off x="6643440" y="1713960"/>
            <a:ext cx="4853160" cy="2725560"/>
          </a:xfrm>
          <a:prstGeom prst="rect">
            <a:avLst/>
          </a:prstGeom>
          <a:ln w="0">
            <a:noFill/>
          </a:ln>
        </p:spPr>
      </p:pic>
      <p:sp>
        <p:nvSpPr>
          <p:cNvPr id="253" name="Rectángulo 1"/>
          <p:cNvSpPr/>
          <p:nvPr/>
        </p:nvSpPr>
        <p:spPr>
          <a:xfrm>
            <a:off x="1216800" y="568080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54" name="Imagen 1" descr=""/>
          <p:cNvPicPr/>
          <p:nvPr/>
        </p:nvPicPr>
        <p:blipFill>
          <a:blip r:embed="rId2"/>
          <a:stretch/>
        </p:blipFill>
        <p:spPr>
          <a:xfrm>
            <a:off x="864360" y="5769360"/>
            <a:ext cx="349560" cy="353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Google Shape;140;p17"/>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Configurando Cursor AI</a:t>
            </a:r>
            <a:endParaRPr b="0" lang="es-ES" sz="2500" spc="-1" strike="noStrike">
              <a:solidFill>
                <a:srgbClr val="000000"/>
              </a:solidFill>
              <a:latin typeface="Arial"/>
            </a:endParaRPr>
          </a:p>
        </p:txBody>
      </p:sp>
      <p:sp>
        <p:nvSpPr>
          <p:cNvPr id="256" name="Google Shape;141;p17"/>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07</a:t>
            </a:r>
            <a:endParaRPr b="0" lang="es-ES" sz="6000" spc="-1" strike="noStrike">
              <a:solidFill>
                <a:srgbClr val="000000"/>
              </a:solidFill>
              <a:latin typeface="Arial"/>
            </a:endParaRPr>
          </a:p>
        </p:txBody>
      </p:sp>
      <p:cxnSp>
        <p:nvCxnSpPr>
          <p:cNvPr id="257" name="Google Shape;142;p17"/>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Google Shape;201;p23"/>
          <p:cNvSpPr/>
          <p:nvPr/>
        </p:nvSpPr>
        <p:spPr>
          <a:xfrm>
            <a:off x="929160" y="1712160"/>
            <a:ext cx="5474160" cy="297108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Para evitar sorpresas de sobrecostes no cubiertos con el plan elegido, es muy recomendable acceder una vez iniciada la sesión a </a:t>
            </a:r>
            <a:r>
              <a:rPr b="0" lang="es-ES" sz="1600" spc="-1" strike="noStrike" u="sng">
                <a:solidFill>
                  <a:schemeClr val="dk1"/>
                </a:solidFill>
                <a:uFillTx/>
                <a:latin typeface="Tahoma"/>
                <a:ea typeface="Tahoma"/>
                <a:hlinkClick r:id="rId1"/>
              </a:rPr>
              <a:t>https://www.cursor.com/dashboard?tab=settings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Una vez dentro, debemos elegir las opciones correctas para nuestro plan en Usage-Based Pricing Settings, declarando límites para evitar sobrecostes.</a:t>
            </a:r>
            <a:endParaRPr b="0" lang="es-ES" sz="1600" spc="-1" strike="noStrike">
              <a:solidFill>
                <a:srgbClr val="000000"/>
              </a:solidFill>
              <a:latin typeface="Arial"/>
            </a:endParaRPr>
          </a:p>
        </p:txBody>
      </p:sp>
      <p:sp>
        <p:nvSpPr>
          <p:cNvPr id="259" name="Google Shape;202;p2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0" name="Google Shape;203;p2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1" name="Google Shape;204;p2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Limites de peticiones</a:t>
            </a:r>
            <a:endParaRPr b="0" lang="es-ES" sz="1600" spc="-1" strike="noStrike">
              <a:solidFill>
                <a:srgbClr val="000000"/>
              </a:solidFill>
              <a:latin typeface="Arial"/>
            </a:endParaRPr>
          </a:p>
        </p:txBody>
      </p:sp>
      <p:sp>
        <p:nvSpPr>
          <p:cNvPr id="262" name="Google Shape;205;p2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63" name="Google Shape;206;p23"/>
          <p:cNvCxnSpPr/>
          <p:nvPr/>
        </p:nvCxnSpPr>
        <p:spPr>
          <a:xfrm flipV="1">
            <a:off x="1358640" y="618840"/>
            <a:ext cx="11880" cy="687960"/>
          </a:xfrm>
          <a:prstGeom prst="straightConnector1">
            <a:avLst/>
          </a:prstGeom>
          <a:ln w="19080">
            <a:solidFill>
              <a:srgbClr val="179ad7"/>
            </a:solidFill>
            <a:miter/>
          </a:ln>
        </p:spPr>
      </p:cxnSp>
      <p:pic>
        <p:nvPicPr>
          <p:cNvPr id="264" name="" descr=""/>
          <p:cNvPicPr/>
          <p:nvPr/>
        </p:nvPicPr>
        <p:blipFill>
          <a:blip r:embed="rId2"/>
          <a:stretch/>
        </p:blipFill>
        <p:spPr>
          <a:xfrm>
            <a:off x="6642000" y="1713600"/>
            <a:ext cx="4854240" cy="2928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Google Shape;200;p23"/>
          <p:cNvSpPr/>
          <p:nvPr/>
        </p:nvSpPr>
        <p:spPr>
          <a:xfrm>
            <a:off x="6643440" y="1713960"/>
            <a:ext cx="4854240" cy="40089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66" name="Google Shape;201;p23"/>
          <p:cNvSpPr/>
          <p:nvPr/>
        </p:nvSpPr>
        <p:spPr>
          <a:xfrm>
            <a:off x="929160" y="1712160"/>
            <a:ext cx="5474160" cy="32882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Una vez abierto Cursor AI, podemos acceder a “</a:t>
            </a:r>
            <a:r>
              <a:rPr b="0" i="1" lang="es-ES" sz="1600" spc="-1" strike="noStrike">
                <a:solidFill>
                  <a:schemeClr val="dk1"/>
                </a:solidFill>
                <a:latin typeface="Tahoma"/>
                <a:ea typeface="Tahoma"/>
              </a:rPr>
              <a:t>Archivo / Preferencias / Cursor Settings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General</a:t>
            </a:r>
            <a:r>
              <a:rPr b="0" lang="es-ES" sz="1600" spc="-1" strike="noStrike">
                <a:solidFill>
                  <a:schemeClr val="dk1"/>
                </a:solidFill>
                <a:latin typeface="Tahoma"/>
                <a:ea typeface="Tahoma"/>
              </a:rPr>
              <a:t>”, podemos gestionar las credenciales y otras opciones globales.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Rules and Memories</a:t>
            </a:r>
            <a:r>
              <a:rPr b="0" lang="es-ES" sz="1600" spc="-1" strike="noStrike">
                <a:solidFill>
                  <a:schemeClr val="dk1"/>
                </a:solidFill>
                <a:latin typeface="Tahoma"/>
                <a:ea typeface="Tahoma"/>
              </a:rPr>
              <a:t>” podemos gestionar nuestras reglas generales y las reglas específicas para el proyecto.</a:t>
            </a:r>
            <a:endParaRPr b="0" lang="es-ES" sz="1600" spc="-1" strike="noStrike">
              <a:solidFill>
                <a:srgbClr val="000000"/>
              </a:solidFill>
              <a:latin typeface="Arial"/>
            </a:endParaRPr>
          </a:p>
        </p:txBody>
      </p:sp>
      <p:sp>
        <p:nvSpPr>
          <p:cNvPr id="267" name="Google Shape;202;p2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8" name="Google Shape;203;p2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9" name="Google Shape;204;p2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Acceso al panel de configuración</a:t>
            </a:r>
            <a:endParaRPr b="0" lang="es-ES" sz="1600" spc="-1" strike="noStrike">
              <a:solidFill>
                <a:srgbClr val="000000"/>
              </a:solidFill>
              <a:latin typeface="Arial"/>
            </a:endParaRPr>
          </a:p>
        </p:txBody>
      </p:sp>
      <p:sp>
        <p:nvSpPr>
          <p:cNvPr id="270" name="Google Shape;205;p2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71" name="Google Shape;206;p23"/>
          <p:cNvCxnSpPr/>
          <p:nvPr/>
        </p:nvCxnSpPr>
        <p:spPr>
          <a:xfrm flipV="1">
            <a:off x="1358640" y="618840"/>
            <a:ext cx="11880" cy="687960"/>
          </a:xfrm>
          <a:prstGeom prst="straightConnector1">
            <a:avLst/>
          </a:prstGeom>
          <a:ln w="19080">
            <a:solidFill>
              <a:srgbClr val="179ad7"/>
            </a:solidFill>
            <a:miter/>
          </a:ln>
        </p:spPr>
      </p:cxnSp>
      <p:pic>
        <p:nvPicPr>
          <p:cNvPr id="272" name="" descr=""/>
          <p:cNvPicPr/>
          <p:nvPr/>
        </p:nvPicPr>
        <p:blipFill>
          <a:blip r:embed="rId1"/>
          <a:stretch/>
        </p:blipFill>
        <p:spPr>
          <a:xfrm>
            <a:off x="6657840" y="1045440"/>
            <a:ext cx="4860000" cy="5003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Google Shape;201;p23"/>
          <p:cNvSpPr/>
          <p:nvPr/>
        </p:nvSpPr>
        <p:spPr>
          <a:xfrm>
            <a:off x="929160" y="1712160"/>
            <a:ext cx="5474160" cy="43844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En reglas generales vamos a definir el prompt que va a definir (o imitar) Cursor AI mientras trabaja. Este prompt debería:</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Ser comprensivo y exhaustivo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Contener palabras claves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el rol de la AI sin ambigüedades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Mencionar nuestras tecnologías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qué se considera buenas y malas prácticas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Hacer énfasis en la privacidad de datos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Recalcar la necesidad de código final y de calidad</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Si no está seguro, indicarlo.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No escapar del alcance definido (scope)</a:t>
            </a:r>
            <a:endParaRPr b="0" lang="es-ES" sz="1600" spc="-1" strike="noStrike">
              <a:solidFill>
                <a:srgbClr val="000000"/>
              </a:solidFill>
              <a:latin typeface="Arial"/>
            </a:endParaRPr>
          </a:p>
        </p:txBody>
      </p:sp>
      <p:sp>
        <p:nvSpPr>
          <p:cNvPr id="274" name="Google Shape;202;p2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75" name="Google Shape;203;p2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76" name="Google Shape;204;p2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generales</a:t>
            </a:r>
            <a:endParaRPr b="0" lang="es-ES" sz="1600" spc="-1" strike="noStrike">
              <a:solidFill>
                <a:srgbClr val="000000"/>
              </a:solidFill>
              <a:latin typeface="Arial"/>
            </a:endParaRPr>
          </a:p>
        </p:txBody>
      </p:sp>
      <p:sp>
        <p:nvSpPr>
          <p:cNvPr id="277" name="Google Shape;205;p2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78" name="Google Shape;206;p23"/>
          <p:cNvCxnSpPr/>
          <p:nvPr/>
        </p:nvCxnSpPr>
        <p:spPr>
          <a:xfrm flipV="1">
            <a:off x="1358640" y="618840"/>
            <a:ext cx="11880" cy="687960"/>
          </a:xfrm>
          <a:prstGeom prst="straightConnector1">
            <a:avLst/>
          </a:prstGeom>
          <a:ln w="19080">
            <a:solidFill>
              <a:srgbClr val="179ad7"/>
            </a:solidFill>
            <a:miter/>
          </a:ln>
        </p:spPr>
      </p:cxnSp>
      <p:pic>
        <p:nvPicPr>
          <p:cNvPr id="279" name="" descr=""/>
          <p:cNvPicPr/>
          <p:nvPr/>
        </p:nvPicPr>
        <p:blipFill>
          <a:blip r:embed="rId1"/>
          <a:stretch/>
        </p:blipFill>
        <p:spPr>
          <a:xfrm>
            <a:off x="6642000" y="1713600"/>
            <a:ext cx="4854240" cy="31766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Google Shape;201;p23"/>
          <p:cNvSpPr/>
          <p:nvPr/>
        </p:nvSpPr>
        <p:spPr>
          <a:xfrm>
            <a:off x="929160" y="1712160"/>
            <a:ext cx="5474160" cy="18266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También es posible definir reglas específicas de proyectos en caso de que existan particularidades, no recogidas en la configuración general, y que sólo apliquen a este proyecto concreto en el que estamos trabajando.</a:t>
            </a:r>
            <a:endParaRPr b="0" lang="es-ES" sz="1600" spc="-1" strike="noStrike">
              <a:solidFill>
                <a:srgbClr val="000000"/>
              </a:solidFill>
              <a:latin typeface="Arial"/>
            </a:endParaRPr>
          </a:p>
        </p:txBody>
      </p:sp>
      <p:sp>
        <p:nvSpPr>
          <p:cNvPr id="281" name="Google Shape;202;p2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82" name="Google Shape;203;p2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83" name="Google Shape;204;p2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de proyecto</a:t>
            </a:r>
            <a:endParaRPr b="0" lang="es-ES" sz="1600" spc="-1" strike="noStrike">
              <a:solidFill>
                <a:srgbClr val="000000"/>
              </a:solidFill>
              <a:latin typeface="Arial"/>
            </a:endParaRPr>
          </a:p>
        </p:txBody>
      </p:sp>
      <p:sp>
        <p:nvSpPr>
          <p:cNvPr id="284" name="Google Shape;205;p2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85" name="Google Shape;206;p23"/>
          <p:cNvCxnSpPr/>
          <p:nvPr/>
        </p:nvCxnSpPr>
        <p:spPr>
          <a:xfrm flipV="1">
            <a:off x="1358640" y="618840"/>
            <a:ext cx="11880" cy="687960"/>
          </a:xfrm>
          <a:prstGeom prst="straightConnector1">
            <a:avLst/>
          </a:prstGeom>
          <a:ln w="19080">
            <a:solidFill>
              <a:srgbClr val="179ad7"/>
            </a:solidFill>
            <a:miter/>
          </a:ln>
        </p:spPr>
      </p:cxnSp>
      <p:pic>
        <p:nvPicPr>
          <p:cNvPr id="286" name="" descr=""/>
          <p:cNvPicPr/>
          <p:nvPr/>
        </p:nvPicPr>
        <p:blipFill>
          <a:blip r:embed="rId1"/>
          <a:stretch/>
        </p:blipFill>
        <p:spPr>
          <a:xfrm>
            <a:off x="6642000" y="1713600"/>
            <a:ext cx="4854240" cy="2568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7" name="Google Shape;148;p18"/>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Refactorizando código legacy</a:t>
            </a:r>
            <a:endParaRPr b="0" lang="es-ES" sz="2500" spc="-1" strike="noStrike">
              <a:solidFill>
                <a:srgbClr val="000000"/>
              </a:solidFill>
              <a:latin typeface="Arial"/>
            </a:endParaRPr>
          </a:p>
        </p:txBody>
      </p:sp>
      <p:sp>
        <p:nvSpPr>
          <p:cNvPr id="288" name="Google Shape;149;p18"/>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08</a:t>
            </a:r>
            <a:endParaRPr b="0" lang="es-ES" sz="6000" spc="-1" strike="noStrike">
              <a:solidFill>
                <a:srgbClr val="000000"/>
              </a:solidFill>
              <a:latin typeface="Arial"/>
            </a:endParaRPr>
          </a:p>
        </p:txBody>
      </p:sp>
      <p:cxnSp>
        <p:nvCxnSpPr>
          <p:cNvPr id="289" name="Google Shape;150;p18"/>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Google Shape;200;p23"/>
          <p:cNvSpPr/>
          <p:nvPr/>
        </p:nvSpPr>
        <p:spPr>
          <a:xfrm>
            <a:off x="6643440" y="1713960"/>
            <a:ext cx="4854240" cy="40089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91" name="Google Shape;201;p23"/>
          <p:cNvSpPr/>
          <p:nvPr/>
        </p:nvSpPr>
        <p:spPr>
          <a:xfrm>
            <a:off x="929160" y="1712160"/>
            <a:ext cx="5474160" cy="47498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Nuestra empresa necesita refactorizar código escrito en jQuery para nuestro Drupal 11.</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Drupal 11 no acepta código de jQuery con versión inferior a 4.0.0. Así que hay múltiples módulos que están rotos y no son compatibles con esta nueva versión. Es un buen momento para migrar ese código a JavaScript vanilla para garantizar su transversalidad de versiones.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Para este ejemplo, se facilita un site simple de ejemplo con HTML, SCSS y jQuery, que usa Gulp para compilar y minificar el código.</a:t>
            </a:r>
            <a:endParaRPr b="0" lang="es-ES" sz="1600" spc="-1" strike="noStrike">
              <a:solidFill>
                <a:srgbClr val="000000"/>
              </a:solidFill>
              <a:latin typeface="Arial"/>
            </a:endParaRPr>
          </a:p>
        </p:txBody>
      </p:sp>
      <p:sp>
        <p:nvSpPr>
          <p:cNvPr id="292" name="Google Shape;202;p2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93" name="Google Shape;203;p2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REFACORIZANDO CÓDIGO LEGACY</a:t>
            </a:r>
            <a:endParaRPr b="0" lang="es-ES" sz="2000" spc="-1" strike="noStrike">
              <a:solidFill>
                <a:srgbClr val="000000"/>
              </a:solidFill>
              <a:latin typeface="Arial"/>
            </a:endParaRPr>
          </a:p>
        </p:txBody>
      </p:sp>
      <p:sp>
        <p:nvSpPr>
          <p:cNvPr id="294" name="Google Shape;204;p2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Situación de partida</a:t>
            </a:r>
            <a:endParaRPr b="0" lang="es-ES" sz="1600" spc="-1" strike="noStrike">
              <a:solidFill>
                <a:srgbClr val="000000"/>
              </a:solidFill>
              <a:latin typeface="Arial"/>
            </a:endParaRPr>
          </a:p>
        </p:txBody>
      </p:sp>
      <p:sp>
        <p:nvSpPr>
          <p:cNvPr id="295" name="Google Shape;205;p2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96" name="Google Shape;206;p23"/>
          <p:cNvCxnSpPr/>
          <p:nvPr/>
        </p:nvCxnSpPr>
        <p:spPr>
          <a:xfrm flipV="1">
            <a:off x="1358640" y="618840"/>
            <a:ext cx="11880" cy="687960"/>
          </a:xfrm>
          <a:prstGeom prst="straightConnector1">
            <a:avLst/>
          </a:prstGeom>
          <a:ln w="19080">
            <a:solidFill>
              <a:srgbClr val="179ad7"/>
            </a:solidFill>
            <a:miter/>
          </a:ln>
        </p:spPr>
      </p:cxnSp>
      <p:pic>
        <p:nvPicPr>
          <p:cNvPr id="297" name="" descr=""/>
          <p:cNvPicPr/>
          <p:nvPr/>
        </p:nvPicPr>
        <p:blipFill>
          <a:blip r:embed="rId1"/>
          <a:stretch/>
        </p:blipFill>
        <p:spPr>
          <a:xfrm>
            <a:off x="6642000" y="1713600"/>
            <a:ext cx="5185440" cy="48542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259;p27"/>
          <p:cNvSpPr/>
          <p:nvPr/>
        </p:nvSpPr>
        <p:spPr>
          <a:xfrm>
            <a:off x="4254480" y="2748240"/>
            <a:ext cx="159408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REFACTORIZAR UNO</a:t>
            </a:r>
            <a:endParaRPr b="0" lang="es-ES" sz="1600" spc="-1" strike="noStrike">
              <a:solidFill>
                <a:srgbClr val="000000"/>
              </a:solidFill>
              <a:latin typeface="Arial"/>
            </a:endParaRPr>
          </a:p>
        </p:txBody>
      </p:sp>
      <p:sp>
        <p:nvSpPr>
          <p:cNvPr id="299" name="Google Shape;260;p27"/>
          <p:cNvSpPr/>
          <p:nvPr/>
        </p:nvSpPr>
        <p:spPr>
          <a:xfrm>
            <a:off x="2675160" y="3212280"/>
            <a:ext cx="382320" cy="382320"/>
          </a:xfrm>
          <a:prstGeom prst="ellipse">
            <a:avLst/>
          </a:prstGeom>
          <a:noFill/>
          <a:ln w="9360">
            <a:solidFill>
              <a:srgbClr val="000000"/>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1</a:t>
            </a:r>
            <a:endParaRPr b="0" lang="es-ES" sz="1200" spc="-1" strike="noStrike">
              <a:solidFill>
                <a:srgbClr val="000000"/>
              </a:solidFill>
              <a:latin typeface="Arial"/>
            </a:endParaRPr>
          </a:p>
        </p:txBody>
      </p:sp>
      <p:sp>
        <p:nvSpPr>
          <p:cNvPr id="300" name="Google Shape;261;p27"/>
          <p:cNvSpPr/>
          <p:nvPr/>
        </p:nvSpPr>
        <p:spPr>
          <a:xfrm>
            <a:off x="4860360" y="3212280"/>
            <a:ext cx="382320" cy="38232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2</a:t>
            </a:r>
            <a:endParaRPr b="0" lang="es-ES" sz="1200" spc="-1" strike="noStrike">
              <a:solidFill>
                <a:srgbClr val="000000"/>
              </a:solidFill>
              <a:latin typeface="Arial"/>
            </a:endParaRPr>
          </a:p>
        </p:txBody>
      </p:sp>
      <p:sp>
        <p:nvSpPr>
          <p:cNvPr id="301" name="Google Shape;262;p27"/>
          <p:cNvSpPr/>
          <p:nvPr/>
        </p:nvSpPr>
        <p:spPr>
          <a:xfrm>
            <a:off x="7045560" y="3212280"/>
            <a:ext cx="382320" cy="38232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3</a:t>
            </a:r>
            <a:endParaRPr b="0" lang="es-ES" sz="1200" spc="-1" strike="noStrike">
              <a:solidFill>
                <a:srgbClr val="000000"/>
              </a:solidFill>
              <a:latin typeface="Arial"/>
            </a:endParaRPr>
          </a:p>
        </p:txBody>
      </p:sp>
      <p:sp>
        <p:nvSpPr>
          <p:cNvPr id="302" name="Google Shape;263;p27"/>
          <p:cNvSpPr/>
          <p:nvPr/>
        </p:nvSpPr>
        <p:spPr>
          <a:xfrm>
            <a:off x="9230400" y="3212280"/>
            <a:ext cx="382320" cy="38232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4</a:t>
            </a:r>
            <a:endParaRPr b="0" lang="es-ES" sz="1200" spc="-1" strike="noStrike">
              <a:solidFill>
                <a:srgbClr val="000000"/>
              </a:solidFill>
              <a:latin typeface="Arial"/>
            </a:endParaRPr>
          </a:p>
        </p:txBody>
      </p:sp>
      <p:cxnSp>
        <p:nvCxnSpPr>
          <p:cNvPr id="303" name="Google Shape;264;p27"/>
          <p:cNvCxnSpPr/>
          <p:nvPr/>
        </p:nvCxnSpPr>
        <p:spPr>
          <a:xfrm>
            <a:off x="3119760" y="3414240"/>
            <a:ext cx="1680480" cy="11160"/>
          </a:xfrm>
          <a:prstGeom prst="straightConnector1">
            <a:avLst/>
          </a:prstGeom>
          <a:ln w="12600">
            <a:solidFill>
              <a:srgbClr val="179ad7"/>
            </a:solidFill>
            <a:miter/>
          </a:ln>
        </p:spPr>
      </p:cxnSp>
      <p:cxnSp>
        <p:nvCxnSpPr>
          <p:cNvPr id="304" name="Google Shape;265;p27"/>
          <p:cNvCxnSpPr/>
          <p:nvPr/>
        </p:nvCxnSpPr>
        <p:spPr>
          <a:xfrm>
            <a:off x="5304240" y="3414240"/>
            <a:ext cx="1680480" cy="11160"/>
          </a:xfrm>
          <a:prstGeom prst="straightConnector1">
            <a:avLst/>
          </a:prstGeom>
          <a:ln w="12600">
            <a:solidFill>
              <a:srgbClr val="179ad7"/>
            </a:solidFill>
            <a:miter/>
          </a:ln>
        </p:spPr>
      </p:cxnSp>
      <p:cxnSp>
        <p:nvCxnSpPr>
          <p:cNvPr id="305" name="Google Shape;266;p27"/>
          <p:cNvCxnSpPr/>
          <p:nvPr/>
        </p:nvCxnSpPr>
        <p:spPr>
          <a:xfrm>
            <a:off x="7486560" y="3408840"/>
            <a:ext cx="1680480" cy="11160"/>
          </a:xfrm>
          <a:prstGeom prst="straightConnector1">
            <a:avLst/>
          </a:prstGeom>
          <a:ln w="12600">
            <a:solidFill>
              <a:srgbClr val="179ad7"/>
            </a:solidFill>
            <a:miter/>
          </a:ln>
        </p:spPr>
      </p:cxnSp>
      <p:sp>
        <p:nvSpPr>
          <p:cNvPr id="306" name="Google Shape;267;p27"/>
          <p:cNvSpPr/>
          <p:nvPr/>
        </p:nvSpPr>
        <p:spPr>
          <a:xfrm>
            <a:off x="1790640" y="4163760"/>
            <a:ext cx="8599320" cy="142920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chemeClr val="dk1"/>
                </a:solidFill>
                <a:latin typeface="Tahoma"/>
                <a:ea typeface="Tahoma"/>
              </a:rPr>
              <a:t>Para hacer este ejercicio en casa, se puede descargar el ejemplo, la configuración general y los prompts del siguiente repositorio:</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80000"/>
              </a:lnSpc>
              <a:tabLst>
                <a:tab algn="l" pos="0"/>
              </a:tabLst>
            </a:pPr>
            <a:r>
              <a:rPr b="1" lang="es-ES" sz="1600" spc="-1" strike="noStrike">
                <a:solidFill>
                  <a:srgbClr val="363e61"/>
                </a:solidFill>
                <a:latin typeface="Century Gothic"/>
                <a:ea typeface="Century Gothic"/>
              </a:rPr>
              <a:t>https://github.com/ipavonperez/camp2025</a:t>
            </a:r>
            <a:endParaRPr b="0" lang="es-ES" sz="1600" spc="-1" strike="noStrike">
              <a:solidFill>
                <a:srgbClr val="000000"/>
              </a:solidFill>
              <a:latin typeface="Arial"/>
            </a:endParaRPr>
          </a:p>
        </p:txBody>
      </p:sp>
      <p:sp>
        <p:nvSpPr>
          <p:cNvPr id="307" name="Google Shape;268;p27"/>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08" name="Google Shape;269;p27"/>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09" name="Google Shape;270;p27"/>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Objetivos</a:t>
            </a:r>
            <a:endParaRPr b="0" lang="es-ES" sz="1600" spc="-1" strike="noStrike">
              <a:solidFill>
                <a:srgbClr val="000000"/>
              </a:solidFill>
              <a:latin typeface="Arial"/>
            </a:endParaRPr>
          </a:p>
        </p:txBody>
      </p:sp>
      <p:sp>
        <p:nvSpPr>
          <p:cNvPr id="310" name="Google Shape;271;p27"/>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11" name="Google Shape;272;p27"/>
          <p:cNvCxnSpPr/>
          <p:nvPr/>
        </p:nvCxnSpPr>
        <p:spPr>
          <a:xfrm flipV="1">
            <a:off x="1358640" y="618840"/>
            <a:ext cx="11880" cy="687960"/>
          </a:xfrm>
          <a:prstGeom prst="straightConnector1">
            <a:avLst/>
          </a:prstGeom>
          <a:ln w="19080">
            <a:solidFill>
              <a:srgbClr val="179ad7"/>
            </a:solidFill>
            <a:miter/>
          </a:ln>
        </p:spPr>
      </p:cxnSp>
      <p:pic>
        <p:nvPicPr>
          <p:cNvPr id="312" name="Google Shape;274;p27" descr=""/>
          <p:cNvPicPr/>
          <p:nvPr/>
        </p:nvPicPr>
        <p:blipFill>
          <a:blip r:embed="rId1"/>
          <a:stretch/>
        </p:blipFill>
        <p:spPr>
          <a:xfrm>
            <a:off x="9149400" y="2021400"/>
            <a:ext cx="499680" cy="490680"/>
          </a:xfrm>
          <a:prstGeom prst="rect">
            <a:avLst/>
          </a:prstGeom>
          <a:ln w="0">
            <a:noFill/>
          </a:ln>
        </p:spPr>
      </p:pic>
      <p:sp>
        <p:nvSpPr>
          <p:cNvPr id="313" name="Google Shape;276;p27"/>
          <p:cNvSpPr/>
          <p:nvPr/>
        </p:nvSpPr>
        <p:spPr>
          <a:xfrm>
            <a:off x="6425280" y="2739240"/>
            <a:ext cx="159408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CONTINUAR CON EL RESTO</a:t>
            </a:r>
            <a:endParaRPr b="0" lang="es-ES" sz="1600" spc="-1" strike="noStrike">
              <a:solidFill>
                <a:srgbClr val="000000"/>
              </a:solidFill>
              <a:latin typeface="Arial"/>
            </a:endParaRPr>
          </a:p>
        </p:txBody>
      </p:sp>
      <p:sp>
        <p:nvSpPr>
          <p:cNvPr id="314" name="Google Shape;277;p27"/>
          <p:cNvSpPr/>
          <p:nvPr/>
        </p:nvSpPr>
        <p:spPr>
          <a:xfrm>
            <a:off x="8596080" y="2730600"/>
            <a:ext cx="172764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COMPROBACIÓN MANUAL</a:t>
            </a:r>
            <a:endParaRPr b="0" lang="es-ES" sz="1600" spc="-1" strike="noStrike">
              <a:solidFill>
                <a:srgbClr val="000000"/>
              </a:solidFill>
              <a:latin typeface="Arial"/>
            </a:endParaRPr>
          </a:p>
        </p:txBody>
      </p:sp>
      <p:sp>
        <p:nvSpPr>
          <p:cNvPr id="315" name="Google Shape;278;p27"/>
          <p:cNvSpPr/>
          <p:nvPr/>
        </p:nvSpPr>
        <p:spPr>
          <a:xfrm>
            <a:off x="2110320" y="2730600"/>
            <a:ext cx="159408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IDENTIFICAR ARCHIVOS</a:t>
            </a:r>
            <a:endParaRPr b="0" lang="es-ES" sz="1600" spc="-1" strike="noStrike">
              <a:solidFill>
                <a:srgbClr val="000000"/>
              </a:solidFill>
              <a:latin typeface="Arial"/>
            </a:endParaRPr>
          </a:p>
        </p:txBody>
      </p:sp>
      <p:pic>
        <p:nvPicPr>
          <p:cNvPr id="316" name="Google Shape;447;p35" descr=""/>
          <p:cNvPicPr/>
          <p:nvPr/>
        </p:nvPicPr>
        <p:blipFill>
          <a:blip r:embed="rId2"/>
          <a:stretch/>
        </p:blipFill>
        <p:spPr>
          <a:xfrm>
            <a:off x="2642400" y="2030760"/>
            <a:ext cx="447840" cy="472320"/>
          </a:xfrm>
          <a:prstGeom prst="rect">
            <a:avLst/>
          </a:prstGeom>
          <a:ln w="0">
            <a:noFill/>
          </a:ln>
        </p:spPr>
      </p:pic>
      <p:pic>
        <p:nvPicPr>
          <p:cNvPr id="317" name="Google Shape;480;p35" descr=""/>
          <p:cNvPicPr/>
          <p:nvPr/>
        </p:nvPicPr>
        <p:blipFill>
          <a:blip r:embed="rId3"/>
          <a:stretch/>
        </p:blipFill>
        <p:spPr>
          <a:xfrm flipH="1">
            <a:off x="4800240" y="2021400"/>
            <a:ext cx="448200" cy="461520"/>
          </a:xfrm>
          <a:prstGeom prst="rect">
            <a:avLst/>
          </a:prstGeom>
          <a:ln w="0">
            <a:noFill/>
          </a:ln>
        </p:spPr>
      </p:pic>
      <p:pic>
        <p:nvPicPr>
          <p:cNvPr id="318" name="Google Shape;421;p35" descr=""/>
          <p:cNvPicPr/>
          <p:nvPr/>
        </p:nvPicPr>
        <p:blipFill>
          <a:blip r:embed="rId4"/>
          <a:stretch/>
        </p:blipFill>
        <p:spPr>
          <a:xfrm flipH="1">
            <a:off x="6979320" y="2046960"/>
            <a:ext cx="442440" cy="4651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Google Shape;124;p15"/>
          <p:cNvSpPr/>
          <p:nvPr/>
        </p:nvSpPr>
        <p:spPr>
          <a:xfrm>
            <a:off x="619920" y="4273560"/>
            <a:ext cx="286380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Presentación</a:t>
            </a:r>
            <a:endParaRPr b="0" lang="es-ES" sz="2500" spc="-1" strike="noStrike">
              <a:solidFill>
                <a:srgbClr val="000000"/>
              </a:solidFill>
              <a:latin typeface="Arial"/>
            </a:endParaRPr>
          </a:p>
        </p:txBody>
      </p:sp>
      <p:sp>
        <p:nvSpPr>
          <p:cNvPr id="81" name="Google Shape;125;p 2"/>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01</a:t>
            </a:r>
            <a:endParaRPr b="0" lang="es-ES" sz="6000" spc="-1" strike="noStrike">
              <a:solidFill>
                <a:srgbClr val="000000"/>
              </a:solidFill>
              <a:latin typeface="Arial"/>
            </a:endParaRPr>
          </a:p>
        </p:txBody>
      </p:sp>
      <p:cxnSp>
        <p:nvCxnSpPr>
          <p:cNvPr id="82" name="Google Shape;126;p 2"/>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Google Shape;268;p 1"/>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0" name="Google Shape;269;p 1"/>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21" name="Google Shape;270;p 1"/>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Prueba en directo</a:t>
            </a:r>
            <a:endParaRPr b="0" lang="es-ES" sz="1600" spc="-1" strike="noStrike">
              <a:solidFill>
                <a:srgbClr val="000000"/>
              </a:solidFill>
              <a:latin typeface="Arial"/>
            </a:endParaRPr>
          </a:p>
        </p:txBody>
      </p:sp>
      <p:sp>
        <p:nvSpPr>
          <p:cNvPr id="322" name="Google Shape;271;p 1"/>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23" name="Google Shape;272;p 1"/>
          <p:cNvCxnSpPr/>
          <p:nvPr/>
        </p:nvCxnSpPr>
        <p:spPr>
          <a:xfrm flipV="1">
            <a:off x="1358640" y="618840"/>
            <a:ext cx="11880" cy="687960"/>
          </a:xfrm>
          <a:prstGeom prst="straightConnector1">
            <a:avLst/>
          </a:prstGeom>
          <a:ln w="19080">
            <a:solidFill>
              <a:srgbClr val="179ad7"/>
            </a:solidFill>
            <a:miter/>
          </a:ln>
        </p:spPr>
      </p:cxnSp>
      <p:pic>
        <p:nvPicPr>
          <p:cNvPr id="324" name="" descr=""/>
          <p:cNvPicPr/>
          <p:nvPr/>
        </p:nvPicPr>
        <p:blipFill>
          <a:blip r:embed="rId1"/>
          <a:stretch/>
        </p:blipFill>
        <p:spPr>
          <a:xfrm>
            <a:off x="4544640" y="2024640"/>
            <a:ext cx="3373200" cy="3373200"/>
          </a:xfrm>
          <a:prstGeom prst="rect">
            <a:avLst/>
          </a:prstGeom>
          <a:ln w="0">
            <a:noFill/>
          </a:ln>
          <a:effectLst>
            <a:softEdge rad="50760"/>
          </a:effectLst>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5" name="Google Shape;124;p 1"/>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Conclusiones personales</a:t>
            </a:r>
            <a:endParaRPr b="0" lang="es-ES" sz="2500" spc="-1" strike="noStrike">
              <a:solidFill>
                <a:srgbClr val="000000"/>
              </a:solidFill>
              <a:latin typeface="Arial"/>
            </a:endParaRPr>
          </a:p>
        </p:txBody>
      </p:sp>
      <p:sp>
        <p:nvSpPr>
          <p:cNvPr id="326" name="Google Shape;125;p 3"/>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DejaVu Sans"/>
              </a:rPr>
              <a:t>09</a:t>
            </a:r>
            <a:endParaRPr b="0" lang="es-ES" sz="6000" spc="-1" strike="noStrike">
              <a:solidFill>
                <a:srgbClr val="000000"/>
              </a:solidFill>
              <a:latin typeface="Arial"/>
            </a:endParaRPr>
          </a:p>
        </p:txBody>
      </p:sp>
      <p:cxnSp>
        <p:nvCxnSpPr>
          <p:cNvPr id="327" name="Google Shape;126;p 3"/>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Google Shape;381;p3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9" name="Google Shape;382;p3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30" name="Google Shape;383;p3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Luces sobre Cursor AI</a:t>
            </a:r>
            <a:endParaRPr b="0" lang="es-ES" sz="1600" spc="-1" strike="noStrike">
              <a:solidFill>
                <a:srgbClr val="000000"/>
              </a:solidFill>
              <a:latin typeface="Arial"/>
            </a:endParaRPr>
          </a:p>
        </p:txBody>
      </p:sp>
      <p:sp>
        <p:nvSpPr>
          <p:cNvPr id="331" name="Google Shape;384;p3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32" name="Google Shape;385;p33"/>
          <p:cNvCxnSpPr/>
          <p:nvPr/>
        </p:nvCxnSpPr>
        <p:spPr>
          <a:xfrm flipV="1">
            <a:off x="1358640" y="618840"/>
            <a:ext cx="11880" cy="687960"/>
          </a:xfrm>
          <a:prstGeom prst="straightConnector1">
            <a:avLst/>
          </a:prstGeom>
          <a:ln w="19080">
            <a:solidFill>
              <a:srgbClr val="179ad7"/>
            </a:solidFill>
            <a:miter/>
          </a:ln>
        </p:spPr>
      </p:cxnSp>
      <p:grpSp>
        <p:nvGrpSpPr>
          <p:cNvPr id="333" name="Google Shape;376;p33"/>
          <p:cNvGrpSpPr/>
          <p:nvPr/>
        </p:nvGrpSpPr>
        <p:grpSpPr>
          <a:xfrm>
            <a:off x="692640" y="1745280"/>
            <a:ext cx="10793520" cy="4532400"/>
            <a:chOff x="692640" y="1745280"/>
            <a:chExt cx="10793520" cy="4532400"/>
          </a:xfrm>
        </p:grpSpPr>
        <p:sp>
          <p:nvSpPr>
            <p:cNvPr id="334" name="Google Shape;377;p33"/>
            <p:cNvSpPr/>
            <p:nvPr/>
          </p:nvSpPr>
          <p:spPr>
            <a:xfrm>
              <a:off x="1358640" y="1745280"/>
              <a:ext cx="270648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n-US" sz="1800" spc="-1" strike="noStrike">
                  <a:solidFill>
                    <a:srgbClr val="363e61"/>
                  </a:solidFill>
                  <a:latin typeface="Century Gothic"/>
                  <a:ea typeface="Century Gothic"/>
                </a:rPr>
                <a:t>Luces</a:t>
              </a:r>
              <a:endParaRPr b="0" lang="es-ES" sz="1800" spc="-1" strike="noStrike">
                <a:solidFill>
                  <a:srgbClr val="000000"/>
                </a:solidFill>
                <a:latin typeface="Arial"/>
              </a:endParaRPr>
            </a:p>
          </p:txBody>
        </p:sp>
        <p:sp>
          <p:nvSpPr>
            <p:cNvPr id="335" name="Google Shape;378;p33"/>
            <p:cNvSpPr/>
            <p:nvPr/>
          </p:nvSpPr>
          <p:spPr>
            <a:xfrm>
              <a:off x="692640" y="2534040"/>
              <a:ext cx="10793520" cy="37436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Ahorra tiempo en tareas monótonas o repetitivas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Funciona bien para traducir entre diferentes lenguajes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Recurso valioso si tenemos poco tiempo o personas en el proyecto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Relativamente rápido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visión de conjunto es buena, mejorando la cohesión y la uniformidad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Rellena nuestros huecos de conocimiento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pt-PT" sz="1600" spc="-1" strike="noStrike">
                  <a:solidFill>
                    <a:schemeClr val="dk1"/>
                  </a:solidFill>
                  <a:latin typeface="Tahoma"/>
                  <a:ea typeface="Tahoma"/>
                </a:rPr>
                <a:t>Puede montar estructuras de proyectos rápidamente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capaz de consultar la documentación de tecnologías rápidamente y nos ayuda a crear la nuestra propia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una herramienta útil para hacer debug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Buen rendimiento en proyectos a pequeña escala</a:t>
              </a:r>
              <a:endParaRPr b="0" lang="es-ES" sz="1600" spc="-1" strike="noStrike">
                <a:solidFill>
                  <a:srgbClr val="000000"/>
                </a:solidFill>
                <a:latin typeface="Arial"/>
              </a:endParaRPr>
            </a:p>
          </p:txBody>
        </p:sp>
      </p:grpSp>
      <p:pic>
        <p:nvPicPr>
          <p:cNvPr id="336" name="Google Shape;394;p33" descr=""/>
          <p:cNvPicPr/>
          <p:nvPr/>
        </p:nvPicPr>
        <p:blipFill>
          <a:blip r:embed="rId1"/>
          <a:stretch/>
        </p:blipFill>
        <p:spPr>
          <a:xfrm flipH="1">
            <a:off x="705960" y="1640520"/>
            <a:ext cx="505080" cy="6609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Google Shape;381;p3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38" name="Google Shape;382;p3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39" name="Google Shape;383;p3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a:t>
            </a:r>
            <a:endParaRPr b="0" lang="es-ES" sz="1600" spc="-1" strike="noStrike">
              <a:solidFill>
                <a:srgbClr val="000000"/>
              </a:solidFill>
              <a:latin typeface="Arial"/>
            </a:endParaRPr>
          </a:p>
        </p:txBody>
      </p:sp>
      <p:sp>
        <p:nvSpPr>
          <p:cNvPr id="340" name="Google Shape;384;p3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41" name="Google Shape;385;p33"/>
          <p:cNvCxnSpPr/>
          <p:nvPr/>
        </p:nvCxnSpPr>
        <p:spPr>
          <a:xfrm flipV="1">
            <a:off x="1358640" y="618840"/>
            <a:ext cx="11880" cy="687960"/>
          </a:xfrm>
          <a:prstGeom prst="straightConnector1">
            <a:avLst/>
          </a:prstGeom>
          <a:ln w="19080">
            <a:solidFill>
              <a:srgbClr val="179ad7"/>
            </a:solidFill>
            <a:miter/>
          </a:ln>
        </p:spPr>
      </p:cxnSp>
      <p:grpSp>
        <p:nvGrpSpPr>
          <p:cNvPr id="342" name="Google Shape;389;p33"/>
          <p:cNvGrpSpPr/>
          <p:nvPr/>
        </p:nvGrpSpPr>
        <p:grpSpPr>
          <a:xfrm>
            <a:off x="725760" y="1503360"/>
            <a:ext cx="11223360" cy="5119920"/>
            <a:chOff x="725760" y="1503360"/>
            <a:chExt cx="11223360" cy="5119920"/>
          </a:xfrm>
        </p:grpSpPr>
        <p:sp>
          <p:nvSpPr>
            <p:cNvPr id="343" name="Google Shape;390;p33"/>
            <p:cNvSpPr/>
            <p:nvPr/>
          </p:nvSpPr>
          <p:spPr>
            <a:xfrm>
              <a:off x="1367640" y="1503360"/>
              <a:ext cx="225396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s-ES"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44" name="Google Shape;391;p33"/>
            <p:cNvSpPr/>
            <p:nvPr/>
          </p:nvSpPr>
          <p:spPr>
            <a:xfrm>
              <a:off x="725760" y="2148840"/>
              <a:ext cx="11223360" cy="44744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No “genera" soluciones nuevas, reutiliza soluciones previamente realizadas por humanos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calidad del código se va degenerando en cada interacción (incluso borrando features ya implementadas)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 veces ignora las reglas que le hemos dado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Otras escapa del alcance definido e intenta hacer más de la cuenta (¡Ojo!)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Comete malas prácticas debido a su aprendizaje de base humana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muy fácil dejarse llevar y caer en ley del mínimo esfuerzo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Está limitada por el conocimiento del programador (el programador va tender a rechazar algo que no conoce, no sabe o no puede consultar fácilmente)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En proyectos complejos se confunde y comete mucho más errores (definición de variables, mala ubicación del código…)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El programador necesita aprender a utilizar la IA y a generar prompts, requiere tiempo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grpSp>
      <p:pic>
        <p:nvPicPr>
          <p:cNvPr id="345" name="Google Shape;392;p33" descr=""/>
          <p:cNvPicPr/>
          <p:nvPr/>
        </p:nvPicPr>
        <p:blipFill>
          <a:blip r:embed="rId1"/>
          <a:stretch/>
        </p:blipFill>
        <p:spPr>
          <a:xfrm flipH="1">
            <a:off x="728640" y="1436400"/>
            <a:ext cx="505080" cy="660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Google Shape;381;p 1"/>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47" name="Google Shape;382;p 1"/>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48" name="Google Shape;383;p 1"/>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 (II)</a:t>
            </a:r>
            <a:endParaRPr b="0" lang="es-ES" sz="1600" spc="-1" strike="noStrike">
              <a:solidFill>
                <a:srgbClr val="000000"/>
              </a:solidFill>
              <a:latin typeface="Arial"/>
            </a:endParaRPr>
          </a:p>
        </p:txBody>
      </p:sp>
      <p:sp>
        <p:nvSpPr>
          <p:cNvPr id="349" name="Google Shape;384;p 1"/>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50" name="Google Shape;385;p 1"/>
          <p:cNvCxnSpPr/>
          <p:nvPr/>
        </p:nvCxnSpPr>
        <p:spPr>
          <a:xfrm flipV="1">
            <a:off x="1358640" y="618840"/>
            <a:ext cx="11880" cy="687960"/>
          </a:xfrm>
          <a:prstGeom prst="straightConnector1">
            <a:avLst/>
          </a:prstGeom>
          <a:ln w="19080">
            <a:solidFill>
              <a:srgbClr val="179ad7"/>
            </a:solidFill>
            <a:miter/>
          </a:ln>
        </p:spPr>
      </p:cxnSp>
      <p:grpSp>
        <p:nvGrpSpPr>
          <p:cNvPr id="351" name="Google Shape;389;p 1"/>
          <p:cNvGrpSpPr/>
          <p:nvPr/>
        </p:nvGrpSpPr>
        <p:grpSpPr>
          <a:xfrm>
            <a:off x="725760" y="1503360"/>
            <a:ext cx="11223360" cy="4023720"/>
            <a:chOff x="725760" y="1503360"/>
            <a:chExt cx="11223360" cy="4023720"/>
          </a:xfrm>
        </p:grpSpPr>
        <p:sp>
          <p:nvSpPr>
            <p:cNvPr id="352" name="Google Shape;390;p 1"/>
            <p:cNvSpPr/>
            <p:nvPr/>
          </p:nvSpPr>
          <p:spPr>
            <a:xfrm>
              <a:off x="1367640" y="1503360"/>
              <a:ext cx="225396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pt-PT"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53" name="Google Shape;391;p 1"/>
            <p:cNvSpPr/>
            <p:nvPr/>
          </p:nvSpPr>
          <p:spPr>
            <a:xfrm>
              <a:off x="725760" y="2148840"/>
              <a:ext cx="11223360" cy="33782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Se necesita una conexión a internet constante </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Dependencia a terceros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Cuidado con el número de peticiones y los planes de pago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energético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Dudas</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sobre</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privacidad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Alta tendencia a entrar en bucle o “alucinar” (inventa comandos o funciones que por ejemplo no existen…)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Asignación de más proyectos a programadores (ya que ahora solo “supervisan”)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Mayor precariedad laboral si se abusa (no necesidad de contratar personal junior y/o estancamiento del senior)</a:t>
              </a:r>
              <a:endParaRPr b="0" lang="es-ES" sz="1600" spc="-1" strike="noStrike">
                <a:solidFill>
                  <a:srgbClr val="000000"/>
                </a:solidFill>
                <a:latin typeface="Arial"/>
              </a:endParaRPr>
            </a:p>
          </p:txBody>
        </p:sp>
      </p:grpSp>
      <p:pic>
        <p:nvPicPr>
          <p:cNvPr id="354" name="Google Shape;392;p 1" descr=""/>
          <p:cNvPicPr/>
          <p:nvPr/>
        </p:nvPicPr>
        <p:blipFill>
          <a:blip r:embed="rId1"/>
          <a:stretch/>
        </p:blipFill>
        <p:spPr>
          <a:xfrm flipH="1">
            <a:off x="728640" y="1436400"/>
            <a:ext cx="505080" cy="6609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Google Shape;305;p29"/>
          <p:cNvSpPr/>
          <p:nvPr/>
        </p:nvSpPr>
        <p:spPr>
          <a:xfrm>
            <a:off x="1489320" y="1800000"/>
            <a:ext cx="9200880" cy="38991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2500" spc="-1" strike="noStrike">
                <a:solidFill>
                  <a:srgbClr val="143c64"/>
                </a:solidFill>
                <a:latin typeface="Century Gothic"/>
                <a:ea typeface="Century Gothic"/>
              </a:rPr>
              <a:t>El Vibe Coding es útil, pero no puede sustituir a un programador. El ser humano es quien da valor al código.</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Century Gothic"/>
              </a:rPr>
              <a:t>Deleguemos las tareas molestas o repetitivas, pero no las creativas ni las tomas de decisiones.</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¡Mucho cuidado con las expectativas! </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Ahorramos tiempo en programación,</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pero lo invertimos en supervisión y comprobación.</a:t>
            </a:r>
            <a:endParaRPr b="0" lang="es-ES" sz="2500" spc="-1" strike="noStrike">
              <a:solidFill>
                <a:srgbClr val="000000"/>
              </a:solidFill>
              <a:latin typeface="Arial"/>
            </a:endParaRPr>
          </a:p>
        </p:txBody>
      </p:sp>
      <p:sp>
        <p:nvSpPr>
          <p:cNvPr id="356" name="Google Shape;306;p29"/>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57" name="Google Shape;307;p29"/>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TÍTULO / TITLE</a:t>
            </a:r>
            <a:endParaRPr b="0" lang="es-ES" sz="2000" spc="-1" strike="noStrike">
              <a:solidFill>
                <a:srgbClr val="000000"/>
              </a:solidFill>
              <a:latin typeface="Arial"/>
            </a:endParaRPr>
          </a:p>
        </p:txBody>
      </p:sp>
      <p:sp>
        <p:nvSpPr>
          <p:cNvPr id="358" name="Google Shape;308;p29"/>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Subtítulo / Subtitle</a:t>
            </a:r>
            <a:endParaRPr b="0" lang="es-ES" sz="1600" spc="-1" strike="noStrike">
              <a:solidFill>
                <a:srgbClr val="000000"/>
              </a:solidFill>
              <a:latin typeface="Arial"/>
            </a:endParaRPr>
          </a:p>
        </p:txBody>
      </p:sp>
      <p:sp>
        <p:nvSpPr>
          <p:cNvPr id="359" name="Google Shape;309;p29"/>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60" name="Google Shape;310;p29"/>
          <p:cNvCxnSpPr/>
          <p:nvPr/>
        </p:nvCxnSpPr>
        <p:spPr>
          <a:xfrm flipV="1">
            <a:off x="1358640" y="618840"/>
            <a:ext cx="11880" cy="6879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1" name="Google Shape;132;p16"/>
          <p:cNvSpPr/>
          <p:nvPr/>
        </p:nvSpPr>
        <p:spPr>
          <a:xfrm>
            <a:off x="619920" y="4273560"/>
            <a:ext cx="286380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Referencias</a:t>
            </a:r>
            <a:endParaRPr b="0" lang="es-ES" sz="2500" spc="-1" strike="noStrike">
              <a:solidFill>
                <a:srgbClr val="000000"/>
              </a:solidFill>
              <a:latin typeface="Arial"/>
            </a:endParaRPr>
          </a:p>
        </p:txBody>
      </p:sp>
      <p:sp>
        <p:nvSpPr>
          <p:cNvPr id="362" name="Google Shape;133;p16"/>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10</a:t>
            </a:r>
            <a:endParaRPr b="0" lang="es-ES" sz="6000" spc="-1" strike="noStrike">
              <a:solidFill>
                <a:srgbClr val="000000"/>
              </a:solidFill>
              <a:latin typeface="Arial"/>
            </a:endParaRPr>
          </a:p>
        </p:txBody>
      </p:sp>
      <p:cxnSp>
        <p:nvCxnSpPr>
          <p:cNvPr id="363" name="Google Shape;134;p16"/>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Google Shape;381;p3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65" name="Google Shape;382;p3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66" name="Google Shape;383;p3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 (I)</a:t>
            </a:r>
            <a:endParaRPr b="0" lang="es-ES" sz="1600" spc="-1" strike="noStrike">
              <a:solidFill>
                <a:srgbClr val="000000"/>
              </a:solidFill>
              <a:latin typeface="Arial"/>
            </a:endParaRPr>
          </a:p>
        </p:txBody>
      </p:sp>
      <p:sp>
        <p:nvSpPr>
          <p:cNvPr id="367" name="Google Shape;384;p3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68" name="Google Shape;385;p33"/>
          <p:cNvCxnSpPr/>
          <p:nvPr/>
        </p:nvCxnSpPr>
        <p:spPr>
          <a:xfrm flipV="1">
            <a:off x="1358640" y="618840"/>
            <a:ext cx="11880" cy="687960"/>
          </a:xfrm>
          <a:prstGeom prst="straightConnector1">
            <a:avLst/>
          </a:prstGeom>
          <a:ln w="19080">
            <a:solidFill>
              <a:srgbClr val="179ad7"/>
            </a:solidFill>
            <a:miter/>
          </a:ln>
        </p:spPr>
      </p:cxnSp>
      <p:sp>
        <p:nvSpPr>
          <p:cNvPr id="369" name="Google Shape;391;p33"/>
          <p:cNvSpPr/>
          <p:nvPr/>
        </p:nvSpPr>
        <p:spPr>
          <a:xfrm>
            <a:off x="725760" y="1858680"/>
            <a:ext cx="11223360" cy="452556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https://en.wikipedia.org/wiki/Vibe_coding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https://github.com/PatrickJS/awesome-cursorrules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https://www.youtube.com/watch?v=cE84Q5IRR6U</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https://www.youtube.com/watch?v=bg4z70cOOF4</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5"/>
              </a:rPr>
              <a:t>https://www.youtube.com/watch?v=YWwS911iLhg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https://www.youtube.com/watch?v=h2giTZogX0M</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6"/>
              </a:rPr>
              <a:t>https://computerhoy.20minutos.es/tecnologia/programadores-alian-ia-pero-podrian-estar-cavando-propia-tumba-estoy-cuatro-proyectos-vez-aunque-realidad-1467087</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7"/>
              </a:rPr>
              <a:t>https://es.wired.com/articulos/vibe-coding-asi-es-como-la-ia-esta-cambiando-la-industria-de-la-programacion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8"/>
              </a:rPr>
              <a:t>https://youtu.be/as9N6_b732I?si=75hhhtGL5sOFF7w6</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https://platform.openai.com/docs/guides/gpt-best-practices</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Google Shape;381;p 2"/>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71" name="Google Shape;382;p 2"/>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72" name="Google Shape;383;p 2"/>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 (II)</a:t>
            </a:r>
            <a:endParaRPr b="0" lang="es-ES" sz="1600" spc="-1" strike="noStrike">
              <a:solidFill>
                <a:srgbClr val="000000"/>
              </a:solidFill>
              <a:latin typeface="Arial"/>
            </a:endParaRPr>
          </a:p>
        </p:txBody>
      </p:sp>
      <p:sp>
        <p:nvSpPr>
          <p:cNvPr id="373" name="Google Shape;384;p 2"/>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74" name="Google Shape;385;p 2"/>
          <p:cNvCxnSpPr/>
          <p:nvPr/>
        </p:nvCxnSpPr>
        <p:spPr>
          <a:xfrm flipV="1">
            <a:off x="1358640" y="618840"/>
            <a:ext cx="11880" cy="687960"/>
          </a:xfrm>
          <a:prstGeom prst="straightConnector1">
            <a:avLst/>
          </a:prstGeom>
          <a:ln w="19080">
            <a:solidFill>
              <a:srgbClr val="179ad7"/>
            </a:solidFill>
            <a:miter/>
          </a:ln>
        </p:spPr>
      </p:cxnSp>
      <p:sp>
        <p:nvSpPr>
          <p:cNvPr id="375" name="Google Shape;391;p 2"/>
          <p:cNvSpPr/>
          <p:nvPr/>
        </p:nvSpPr>
        <p:spPr>
          <a:xfrm>
            <a:off x="725760" y="1858680"/>
            <a:ext cx="11223360" cy="287100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https://www.youtube.com/watch?v=cMLqa7cJ64I</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https://www.xataka.com/robotica-e-ia/este-desarrollador-se-prometia-felices-usando-ia-para-programar-que-ia-borro-toda-base-datos-su-app</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https://www.genbeta.com/desarrollo/mucho-mejor-que-cursor-kiro-nuevo-editor-codigo-amazon-para-programadores-que-integra-vibe-coding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https://www.xataka.com/robotica-e-ia/desarrolladores-experiencia-esperaban-mejorar-su-productividad-ia-estudio-mostro-justo-contrario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https://www.tomsguide.com/ai/vibe-coding</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Google Shape;156;p19"/>
          <p:cNvSpPr/>
          <p:nvPr/>
        </p:nvSpPr>
        <p:spPr>
          <a:xfrm>
            <a:off x="4554000" y="1501560"/>
            <a:ext cx="6127560" cy="114228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Gracias a nuestros Sponsors PLATINO</a:t>
            </a: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Thanks to our PLATINUM Sponsors</a:t>
            </a:r>
            <a:endParaRPr b="0" lang="es-ES" sz="2500" spc="-1" strike="noStrike">
              <a:solidFill>
                <a:srgbClr val="000000"/>
              </a:solidFill>
              <a:latin typeface="Arial"/>
            </a:endParaRPr>
          </a:p>
        </p:txBody>
      </p:sp>
      <p:sp>
        <p:nvSpPr>
          <p:cNvPr id="377" name="Google Shape;157;p19"/>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pic>
        <p:nvPicPr>
          <p:cNvPr id="378" name="Google Shape;158;p19" descr=""/>
          <p:cNvPicPr/>
          <p:nvPr/>
        </p:nvPicPr>
        <p:blipFill>
          <a:blip r:embed="rId2"/>
          <a:stretch/>
        </p:blipFill>
        <p:spPr>
          <a:xfrm flipH="1">
            <a:off x="1618560" y="1645560"/>
            <a:ext cx="2631600" cy="3434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 name="Google Shape;201;p 2"/>
          <p:cNvSpPr/>
          <p:nvPr/>
        </p:nvSpPr>
        <p:spPr>
          <a:xfrm>
            <a:off x="929160" y="1712160"/>
            <a:ext cx="5474160" cy="21920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Resumen trayectoria: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(Freelance), 2016-2018: HTML, CSS, SASS, SCSS, JavaScript, jQuery.</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(Cocomore), 2018 – Actualidad: Drupal, HTML, CSS, SASS, SCSS, JavaScript, jQuery, Twig.</a:t>
            </a:r>
            <a:endParaRPr b="0" lang="es-ES" sz="1600" spc="-1" strike="noStrike">
              <a:solidFill>
                <a:srgbClr val="000000"/>
              </a:solidFill>
              <a:latin typeface="Arial"/>
            </a:endParaRPr>
          </a:p>
        </p:txBody>
      </p:sp>
      <p:sp>
        <p:nvSpPr>
          <p:cNvPr id="84" name="Google Shape;202;p 2"/>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85" name="Google Shape;203;p 2"/>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86" name="Google Shape;204;p 2"/>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87" name="Google Shape;205;p 2"/>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88" name="Google Shape;206;p 2"/>
          <p:cNvCxnSpPr/>
          <p:nvPr/>
        </p:nvCxnSpPr>
        <p:spPr>
          <a:xfrm flipV="1">
            <a:off x="1358640" y="618840"/>
            <a:ext cx="11880" cy="687960"/>
          </a:xfrm>
          <a:prstGeom prst="straightConnector1">
            <a:avLst/>
          </a:prstGeom>
          <a:ln w="19080">
            <a:solidFill>
              <a:srgbClr val="179ad7"/>
            </a:solidFill>
            <a:miter/>
          </a:ln>
        </p:spPr>
      </p:cxnSp>
      <p:pic>
        <p:nvPicPr>
          <p:cNvPr id="89" name="Google Shape;179;p24" descr=""/>
          <p:cNvPicPr/>
          <p:nvPr/>
        </p:nvPicPr>
        <p:blipFill>
          <a:blip r:embed="rId2"/>
          <a:stretch/>
        </p:blipFill>
        <p:spPr>
          <a:xfrm>
            <a:off x="900000" y="4264200"/>
            <a:ext cx="264240" cy="350640"/>
          </a:xfrm>
          <a:prstGeom prst="rect">
            <a:avLst/>
          </a:prstGeom>
          <a:ln w="0">
            <a:noFill/>
          </a:ln>
        </p:spPr>
      </p:pic>
      <p:sp>
        <p:nvSpPr>
          <p:cNvPr id="90" name="Rectángulo 83"/>
          <p:cNvSpPr/>
          <p:nvPr/>
        </p:nvSpPr>
        <p:spPr>
          <a:xfrm>
            <a:off x="1260000" y="417420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https://www.drupal.org/u/ipavonperez</a:t>
            </a:r>
            <a:endParaRPr b="0" lang="es-ES" sz="1600" spc="-1" strike="noStrike">
              <a:solidFill>
                <a:srgbClr val="000000"/>
              </a:solidFill>
              <a:latin typeface="Arial"/>
            </a:endParaRPr>
          </a:p>
        </p:txBody>
      </p:sp>
      <p:pic>
        <p:nvPicPr>
          <p:cNvPr id="91" name="Imagen 84" descr=""/>
          <p:cNvPicPr/>
          <p:nvPr/>
        </p:nvPicPr>
        <p:blipFill>
          <a:blip r:embed="rId3"/>
          <a:stretch/>
        </p:blipFill>
        <p:spPr>
          <a:xfrm>
            <a:off x="864000" y="4788000"/>
            <a:ext cx="350640" cy="350640"/>
          </a:xfrm>
          <a:prstGeom prst="rect">
            <a:avLst/>
          </a:prstGeom>
          <a:ln w="0">
            <a:noFill/>
          </a:ln>
        </p:spPr>
      </p:pic>
      <p:sp>
        <p:nvSpPr>
          <p:cNvPr id="92" name="Rectángulo 85"/>
          <p:cNvSpPr/>
          <p:nvPr/>
        </p:nvSpPr>
        <p:spPr>
          <a:xfrm>
            <a:off x="1260000" y="469800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https://www.linkedin.com/in/isaac-pavon-perez</a:t>
            </a:r>
            <a:endParaRPr b="0" lang="es-ES" sz="1600" spc="-1" strike="noStrike">
              <a:solidFill>
                <a:srgbClr val="000000"/>
              </a:solidFill>
              <a:latin typeface="Arial"/>
            </a:endParaRPr>
          </a:p>
        </p:txBody>
      </p:sp>
      <p:pic>
        <p:nvPicPr>
          <p:cNvPr id="93" name="Google Shape;474;p 1" descr=""/>
          <p:cNvPicPr/>
          <p:nvPr/>
        </p:nvPicPr>
        <p:blipFill>
          <a:blip r:embed="rId4"/>
          <a:stretch/>
        </p:blipFill>
        <p:spPr>
          <a:xfrm flipH="1">
            <a:off x="873000" y="5292000"/>
            <a:ext cx="351000" cy="351000"/>
          </a:xfrm>
          <a:prstGeom prst="rect">
            <a:avLst/>
          </a:prstGeom>
          <a:ln w="0">
            <a:noFill/>
          </a:ln>
        </p:spPr>
      </p:pic>
      <p:sp>
        <p:nvSpPr>
          <p:cNvPr id="94" name="Rectángulo 87"/>
          <p:cNvSpPr/>
          <p:nvPr/>
        </p:nvSpPr>
        <p:spPr>
          <a:xfrm>
            <a:off x="1260000" y="5220360"/>
            <a:ext cx="5030640" cy="494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isaac.pavon@cocomore.com</a:t>
            </a:r>
            <a:endParaRPr b="0" lang="es-ES" sz="1600" spc="-1" strike="noStrike">
              <a:solidFill>
                <a:srgbClr val="000000"/>
              </a:solidFill>
              <a:latin typeface="Arial"/>
            </a:endParaRPr>
          </a:p>
        </p:txBody>
      </p:sp>
      <p:pic>
        <p:nvPicPr>
          <p:cNvPr id="95" name="" descr=""/>
          <p:cNvPicPr/>
          <p:nvPr/>
        </p:nvPicPr>
        <p:blipFill>
          <a:blip r:embed="rId5"/>
          <a:stretch/>
        </p:blipFill>
        <p:spPr>
          <a:xfrm>
            <a:off x="6642000" y="1713600"/>
            <a:ext cx="4854960" cy="37101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9" name="Google Shape;164;p20"/>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80" name="Google Shape;165;p20"/>
          <p:cNvSpPr/>
          <p:nvPr/>
        </p:nvSpPr>
        <p:spPr>
          <a:xfrm>
            <a:off x="1860120" y="2228040"/>
            <a:ext cx="8059320" cy="15231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Gracias a nuestros Sponsors ORO, PLATA y BRONCE</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Thanks to our GOLD, SILVER and BRONZE Sponsors</a:t>
            </a:r>
            <a:endParaRPr b="0" lang="es-ES" sz="2500" spc="-1" strike="noStrike">
              <a:solidFill>
                <a:srgbClr val="000000"/>
              </a:solidFill>
              <a:latin typeface="Arial"/>
            </a:endParaRPr>
          </a:p>
        </p:txBody>
      </p:sp>
      <p:pic>
        <p:nvPicPr>
          <p:cNvPr id="381" name="Google Shape;166;p20" descr=""/>
          <p:cNvPicPr/>
          <p:nvPr/>
        </p:nvPicPr>
        <p:blipFill>
          <a:blip r:embed="rId2"/>
          <a:stretch/>
        </p:blipFill>
        <p:spPr>
          <a:xfrm>
            <a:off x="3627720" y="1042920"/>
            <a:ext cx="1049760" cy="1361160"/>
          </a:xfrm>
          <a:prstGeom prst="rect">
            <a:avLst/>
          </a:prstGeom>
          <a:ln w="0">
            <a:noFill/>
          </a:ln>
        </p:spPr>
      </p:pic>
      <p:pic>
        <p:nvPicPr>
          <p:cNvPr id="382" name="Google Shape;167;p20" descr=""/>
          <p:cNvPicPr/>
          <p:nvPr/>
        </p:nvPicPr>
        <p:blipFill>
          <a:blip r:embed="rId3"/>
          <a:stretch/>
        </p:blipFill>
        <p:spPr>
          <a:xfrm>
            <a:off x="5160600" y="1042920"/>
            <a:ext cx="1049760" cy="1361160"/>
          </a:xfrm>
          <a:prstGeom prst="rect">
            <a:avLst/>
          </a:prstGeom>
          <a:ln w="0">
            <a:noFill/>
          </a:ln>
        </p:spPr>
      </p:pic>
      <p:pic>
        <p:nvPicPr>
          <p:cNvPr id="383" name="Google Shape;168;p20" descr=""/>
          <p:cNvPicPr/>
          <p:nvPr/>
        </p:nvPicPr>
        <p:blipFill>
          <a:blip r:embed="rId4"/>
          <a:stretch/>
        </p:blipFill>
        <p:spPr>
          <a:xfrm>
            <a:off x="6666840" y="1042920"/>
            <a:ext cx="1049760" cy="13611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4" name="Google Shape;399;p34"/>
          <p:cNvSpPr/>
          <p:nvPr/>
        </p:nvSpPr>
        <p:spPr>
          <a:xfrm>
            <a:off x="303120" y="865080"/>
            <a:ext cx="11574000" cy="1308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4000" spc="-1" strike="noStrike">
                <a:solidFill>
                  <a:schemeClr val="lt1"/>
                </a:solidFill>
                <a:latin typeface="Century Gothic"/>
                <a:ea typeface="Century Gothic"/>
              </a:rPr>
              <a:t>Muchas gracias :)</a:t>
            </a:r>
            <a:endParaRPr b="0" lang="es-ES" sz="4000" spc="-1" strike="noStrike">
              <a:solidFill>
                <a:srgbClr val="ffffff"/>
              </a:solidFill>
              <a:latin typeface="Arial"/>
            </a:endParaRPr>
          </a:p>
          <a:p>
            <a:pPr algn="ctr" defTabSz="914400">
              <a:lnSpc>
                <a:spcPct val="100000"/>
              </a:lnSpc>
              <a:tabLst>
                <a:tab algn="l" pos="0"/>
              </a:tabLst>
            </a:pPr>
            <a:r>
              <a:rPr b="1" lang="es-ES" sz="4000" spc="-1" strike="noStrike">
                <a:solidFill>
                  <a:schemeClr val="lt1"/>
                </a:solidFill>
                <a:latin typeface="Century Gothic"/>
                <a:ea typeface="Century Gothic"/>
              </a:rPr>
              <a:t>Thank you :)</a:t>
            </a:r>
            <a:endParaRPr b="0" lang="es-ES" sz="4000" spc="-1" strike="noStrike">
              <a:solidFill>
                <a:srgbClr val="ffffff"/>
              </a:solidFill>
              <a:latin typeface="Arial"/>
            </a:endParaRPr>
          </a:p>
        </p:txBody>
      </p:sp>
      <p:sp>
        <p:nvSpPr>
          <p:cNvPr id="385" name="Google Shape;400;p34"/>
          <p:cNvSpPr/>
          <p:nvPr/>
        </p:nvSpPr>
        <p:spPr>
          <a:xfrm>
            <a:off x="-16200" y="6144480"/>
            <a:ext cx="12209760" cy="698400"/>
          </a:xfrm>
          <a:prstGeom prst="rect">
            <a:avLst/>
          </a:prstGeom>
          <a:solidFill>
            <a:schemeClr val="lt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386" name="Google Shape;401;p34"/>
          <p:cNvSpPr/>
          <p:nvPr/>
        </p:nvSpPr>
        <p:spPr>
          <a:xfrm>
            <a:off x="1125720" y="6299640"/>
            <a:ext cx="9914040" cy="318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500" spc="-1" strike="noStrike">
                <a:solidFill>
                  <a:srgbClr val="363e61"/>
                </a:solidFill>
                <a:latin typeface="Century Gothic"/>
                <a:ea typeface="Century Gothic"/>
              </a:rPr>
              <a:t>Este evento está organizado por la AED mediante un convenio de colaboración con la Amtega.</a:t>
            </a:r>
            <a:endParaRPr b="0" lang="es-ES"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 name="Google Shape;201;p 1"/>
          <p:cNvSpPr/>
          <p:nvPr/>
        </p:nvSpPr>
        <p:spPr>
          <a:xfrm>
            <a:off x="929160" y="1712160"/>
            <a:ext cx="10221840" cy="384660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Artículos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New CSS Trigonometric functions and animations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2"/>
              </a:rPr>
              <a:t>https://www.cocomore.com/blog/new-css-trigonometric-functions-and-animations</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CSS subgrid and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3"/>
              </a:rPr>
              <a:t>https://www.cocomore.com/blog/css-subgrid-and-container-units-applying-modern-solutions-old-problems-use-case</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How place scrollbars outside element using css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4"/>
              </a:rPr>
              <a:t>https://www.cocomore.com/blog/how-place-scrollbars-outside-element-using-css-container-units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1" lang="es-ES" sz="1600" spc="-1" strike="noStrike">
                <a:solidFill>
                  <a:srgbClr val="000000"/>
                </a:solidFill>
                <a:latin typeface="Tahoma"/>
                <a:ea typeface="DejaVu Sans"/>
              </a:rPr>
              <a:t>Otros menesteres</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a:p>
            <a:pPr defTabSz="914400">
              <a:lnSpc>
                <a:spcPct val="150000"/>
              </a:lnSpc>
              <a:tabLst>
                <a:tab algn="l" pos="0"/>
              </a:tabLst>
            </a:pPr>
            <a:r>
              <a:rPr b="0" lang="es-ES" sz="1600" spc="-1" strike="noStrike" u="sng">
                <a:solidFill>
                  <a:srgbClr val="467886"/>
                </a:solidFill>
                <a:uFillTx/>
                <a:latin typeface="Tahoma"/>
                <a:ea typeface="DejaVu Sans"/>
                <a:hlinkClick r:id="rId5"/>
              </a:rPr>
              <a:t>https://lafechoriadeideas.wordpress.com/</a:t>
            </a:r>
            <a:endParaRPr b="0" lang="es-ES" sz="1600" spc="-1" strike="noStrike">
              <a:solidFill>
                <a:srgbClr val="000000"/>
              </a:solidFill>
              <a:latin typeface="Arial"/>
            </a:endParaRPr>
          </a:p>
        </p:txBody>
      </p:sp>
      <p:sp>
        <p:nvSpPr>
          <p:cNvPr id="97" name="Google Shape;202;p 1"/>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8" name="Google Shape;203;p 1"/>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9" name="Google Shape;204;p 1"/>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100" name="Google Shape;205;p 1"/>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1" name="Google Shape;206;p 1"/>
          <p:cNvCxnSpPr/>
          <p:nvPr/>
        </p:nvCxnSpPr>
        <p:spPr>
          <a:xfrm flipV="1">
            <a:off x="1358640" y="618840"/>
            <a:ext cx="11880" cy="6879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Google Shape;201;p 3"/>
          <p:cNvSpPr/>
          <p:nvPr/>
        </p:nvSpPr>
        <p:spPr>
          <a:xfrm>
            <a:off x="929160" y="1712160"/>
            <a:ext cx="5474160" cy="2557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Agencia internacional de marketing, IT y experiencia de usuario, desde el año 2000.</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180–200 empleados en Alemania, Suiza y España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Estrategias de experiencia de cliente y campañas de contenido, desarrollo de software (Drupal entre otros), comercio electrónico, y diseño de productos digitales.</a:t>
            </a:r>
            <a:endParaRPr b="0" lang="es-ES" sz="1600" spc="-1" strike="noStrike">
              <a:solidFill>
                <a:srgbClr val="000000"/>
              </a:solidFill>
              <a:latin typeface="Arial"/>
            </a:endParaRPr>
          </a:p>
        </p:txBody>
      </p:sp>
      <p:sp>
        <p:nvSpPr>
          <p:cNvPr id="103" name="Google Shape;202;p 3"/>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04" name="Google Shape;203;p 3"/>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105" name="Google Shape;204;p 3"/>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Cocomore</a:t>
            </a:r>
            <a:endParaRPr b="0" lang="es-ES" sz="1600" spc="-1" strike="noStrike">
              <a:solidFill>
                <a:srgbClr val="000000"/>
              </a:solidFill>
              <a:latin typeface="Arial"/>
            </a:endParaRPr>
          </a:p>
        </p:txBody>
      </p:sp>
      <p:sp>
        <p:nvSpPr>
          <p:cNvPr id="106" name="Google Shape;205;p 3"/>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7" name="Google Shape;206;p 3"/>
          <p:cNvCxnSpPr/>
          <p:nvPr/>
        </p:nvCxnSpPr>
        <p:spPr>
          <a:xfrm flipV="1">
            <a:off x="1358640" y="618840"/>
            <a:ext cx="11880" cy="687960"/>
          </a:xfrm>
          <a:prstGeom prst="straightConnector1">
            <a:avLst/>
          </a:prstGeom>
          <a:ln w="19080">
            <a:solidFill>
              <a:srgbClr val="179ad7"/>
            </a:solidFill>
            <a:miter/>
          </a:ln>
        </p:spPr>
      </p:cxnSp>
      <p:sp>
        <p:nvSpPr>
          <p:cNvPr id="108" name="Rectángulo 100"/>
          <p:cNvSpPr/>
          <p:nvPr/>
        </p:nvSpPr>
        <p:spPr>
          <a:xfrm>
            <a:off x="1260000" y="455400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https://www.cocomore.com/</a:t>
            </a:r>
            <a:endParaRPr b="0" lang="es-ES" sz="1600" spc="-1" strike="noStrike">
              <a:solidFill>
                <a:srgbClr val="000000"/>
              </a:solidFill>
              <a:latin typeface="Arial"/>
            </a:endParaRPr>
          </a:p>
        </p:txBody>
      </p:sp>
      <p:pic>
        <p:nvPicPr>
          <p:cNvPr id="109" name="Imagen 101" descr=""/>
          <p:cNvPicPr/>
          <p:nvPr/>
        </p:nvPicPr>
        <p:blipFill>
          <a:blip r:embed="rId2"/>
          <a:stretch/>
        </p:blipFill>
        <p:spPr>
          <a:xfrm>
            <a:off x="864000" y="5184000"/>
            <a:ext cx="350640" cy="350640"/>
          </a:xfrm>
          <a:prstGeom prst="rect">
            <a:avLst/>
          </a:prstGeom>
          <a:ln w="0">
            <a:noFill/>
          </a:ln>
        </p:spPr>
      </p:pic>
      <p:sp>
        <p:nvSpPr>
          <p:cNvPr id="110" name="Rectángulo 102"/>
          <p:cNvSpPr/>
          <p:nvPr/>
        </p:nvSpPr>
        <p:spPr>
          <a:xfrm>
            <a:off x="1260000" y="5094000"/>
            <a:ext cx="5030640" cy="5306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https://es.linkedin.com/company/cocomore-ag</a:t>
            </a:r>
            <a:endParaRPr b="0" lang="es-ES" sz="1600" spc="-1" strike="noStrike">
              <a:solidFill>
                <a:srgbClr val="000000"/>
              </a:solidFill>
              <a:latin typeface="Arial"/>
            </a:endParaRPr>
          </a:p>
        </p:txBody>
      </p:sp>
      <p:pic>
        <p:nvPicPr>
          <p:cNvPr id="111" name="Google Shape;479;p 1" descr=""/>
          <p:cNvPicPr/>
          <p:nvPr/>
        </p:nvPicPr>
        <p:blipFill>
          <a:blip r:embed="rId3"/>
          <a:stretch/>
        </p:blipFill>
        <p:spPr>
          <a:xfrm flipH="1">
            <a:off x="873000" y="4643640"/>
            <a:ext cx="351000" cy="351000"/>
          </a:xfrm>
          <a:prstGeom prst="rect">
            <a:avLst/>
          </a:prstGeom>
          <a:ln w="0">
            <a:noFill/>
          </a:ln>
        </p:spPr>
      </p:pic>
      <p:pic>
        <p:nvPicPr>
          <p:cNvPr id="112" name="Google Shape;176;p24" descr=""/>
          <p:cNvPicPr/>
          <p:nvPr/>
        </p:nvPicPr>
        <p:blipFill>
          <a:blip r:embed="rId4"/>
          <a:stretch/>
        </p:blipFill>
        <p:spPr>
          <a:xfrm>
            <a:off x="7217640" y="2588400"/>
            <a:ext cx="3781440" cy="628920"/>
          </a:xfrm>
          <a:prstGeom prst="rect">
            <a:avLst/>
          </a:prstGeom>
          <a:ln w="0">
            <a:noFill/>
          </a:ln>
        </p:spPr>
      </p:pic>
      <p:sp>
        <p:nvSpPr>
          <p:cNvPr id="113" name="Rectángulo 105"/>
          <p:cNvSpPr/>
          <p:nvPr/>
        </p:nvSpPr>
        <p:spPr>
          <a:xfrm>
            <a:off x="8100000" y="4320000"/>
            <a:ext cx="1971000" cy="5310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i="1" lang="es-ES" sz="1800" spc="-1" strike="noStrike">
                <a:solidFill>
                  <a:srgbClr val="000000"/>
                </a:solidFill>
                <a:latin typeface="Tahoma"/>
                <a:ea typeface="DejaVu Sans"/>
              </a:rPr>
              <a:t>Partners</a:t>
            </a:r>
            <a:endParaRPr b="0" lang="es-ES" sz="1800" spc="-1" strike="noStrike">
              <a:solidFill>
                <a:srgbClr val="000000"/>
              </a:solidFill>
              <a:latin typeface="Arial"/>
            </a:endParaRPr>
          </a:p>
        </p:txBody>
      </p:sp>
      <p:pic>
        <p:nvPicPr>
          <p:cNvPr id="114" name="Imagen 106" descr=""/>
          <p:cNvPicPr/>
          <p:nvPr/>
        </p:nvPicPr>
        <p:blipFill>
          <a:blip r:embed="rId5"/>
          <a:stretch/>
        </p:blipFill>
        <p:spPr>
          <a:xfrm>
            <a:off x="7740000" y="4860000"/>
            <a:ext cx="696600" cy="711000"/>
          </a:xfrm>
          <a:prstGeom prst="rect">
            <a:avLst/>
          </a:prstGeom>
          <a:ln w="0">
            <a:noFill/>
          </a:ln>
        </p:spPr>
      </p:pic>
      <p:pic>
        <p:nvPicPr>
          <p:cNvPr id="115" name="Imagen 107" descr=""/>
          <p:cNvPicPr/>
          <p:nvPr/>
        </p:nvPicPr>
        <p:blipFill>
          <a:blip r:embed="rId6"/>
          <a:stretch/>
        </p:blipFill>
        <p:spPr>
          <a:xfrm>
            <a:off x="9000000" y="4968000"/>
            <a:ext cx="1636200" cy="531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6" name="Google Shape;132;p16"/>
          <p:cNvSpPr/>
          <p:nvPr/>
        </p:nvSpPr>
        <p:spPr>
          <a:xfrm>
            <a:off x="619920" y="4273560"/>
            <a:ext cx="28638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Vibe Coding?</a:t>
            </a:r>
            <a:endParaRPr b="0" lang="es-ES" sz="2500" spc="-1" strike="noStrike">
              <a:solidFill>
                <a:srgbClr val="000000"/>
              </a:solidFill>
              <a:latin typeface="Arial"/>
            </a:endParaRPr>
          </a:p>
        </p:txBody>
      </p:sp>
      <p:sp>
        <p:nvSpPr>
          <p:cNvPr id="117" name="Google Shape;133;p16"/>
          <p:cNvSpPr/>
          <p:nvPr/>
        </p:nvSpPr>
        <p:spPr>
          <a:xfrm>
            <a:off x="618120" y="3082320"/>
            <a:ext cx="11383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02</a:t>
            </a:r>
            <a:endParaRPr b="0" lang="es-ES" sz="6000" spc="-1" strike="noStrike">
              <a:solidFill>
                <a:srgbClr val="000000"/>
              </a:solidFill>
              <a:latin typeface="Arial"/>
            </a:endParaRPr>
          </a:p>
        </p:txBody>
      </p:sp>
      <p:cxnSp>
        <p:nvCxnSpPr>
          <p:cNvPr id="118" name="Google Shape;134;p16"/>
          <p:cNvCxnSpPr/>
          <p:nvPr/>
        </p:nvCxnSpPr>
        <p:spPr>
          <a:xfrm flipV="1">
            <a:off x="651960" y="3987720"/>
            <a:ext cx="873360" cy="255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Google Shape;173;p 1"/>
          <p:cNvSpPr/>
          <p:nvPr/>
        </p:nvSpPr>
        <p:spPr>
          <a:xfrm>
            <a:off x="1989360" y="2433240"/>
            <a:ext cx="7815600" cy="32914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rgbClr val="363e61"/>
                </a:solidFill>
                <a:latin typeface="Tahoma"/>
                <a:ea typeface="Tahoma"/>
              </a:rPr>
              <a:t>“</a:t>
            </a:r>
            <a:r>
              <a:rPr b="0" lang="es-ES" sz="1800" spc="-1" strike="noStrike">
                <a:solidFill>
                  <a:srgbClr val="363e61"/>
                </a:solidFill>
                <a:latin typeface="Tahoma"/>
                <a:ea typeface="Tahoma"/>
              </a:rPr>
              <a:t>Vibe coding es una técnica de programación dependiente de IA en la que una persona describe un problema en unas pocas oraciones como estímulo para un modelo extenso de lenguage (LLM en inglés) adaptado para la codiificiación. El LLM genera software, cambiando el rol del programador de la codificación manual a la guía, prueba y refinamiento del código fuente generador por la IA</a:t>
            </a:r>
            <a:r>
              <a:rPr b="0" i="1" lang="es-ES" sz="1800" spc="-1" strike="noStrike">
                <a:solidFill>
                  <a:srgbClr val="363e61"/>
                </a:solidFill>
                <a:latin typeface="Tahoma"/>
                <a:ea typeface="Tahoma"/>
              </a:rPr>
              <a:t>”</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150000"/>
              </a:lnSpc>
              <a:tabLst>
                <a:tab algn="l" pos="0"/>
              </a:tabLst>
            </a:pPr>
            <a:r>
              <a:rPr b="0" i="1" lang="es-ES" sz="1800" spc="-1" strike="noStrike">
                <a:solidFill>
                  <a:srgbClr val="363e61"/>
                </a:solidFill>
                <a:latin typeface="Tahoma"/>
                <a:ea typeface="Tahoma"/>
              </a:rPr>
              <a:t>Andres Karpathy, cofundador de Open AI, febrero 2025.</a:t>
            </a:r>
            <a:endParaRPr b="0" lang="es-ES" sz="1800" spc="-1" strike="noStrike">
              <a:solidFill>
                <a:srgbClr val="000000"/>
              </a:solidFill>
              <a:latin typeface="Arial"/>
            </a:endParaRPr>
          </a:p>
        </p:txBody>
      </p:sp>
      <p:sp>
        <p:nvSpPr>
          <p:cNvPr id="120" name="Google Shape;174;p 1"/>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21" name="Google Shape;175;p 1"/>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22" name="Google Shape;176;p 1"/>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 más reciente</a:t>
            </a:r>
            <a:endParaRPr b="0" lang="es-ES" sz="1600" spc="-1" strike="noStrike">
              <a:solidFill>
                <a:srgbClr val="000000"/>
              </a:solidFill>
              <a:latin typeface="Arial"/>
            </a:endParaRPr>
          </a:p>
        </p:txBody>
      </p:sp>
      <p:sp>
        <p:nvSpPr>
          <p:cNvPr id="123" name="Google Shape;177;p 1"/>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24" name="Google Shape;178;p 1"/>
          <p:cNvCxnSpPr/>
          <p:nvPr/>
        </p:nvCxnSpPr>
        <p:spPr>
          <a:xfrm flipV="1">
            <a:off x="1358640" y="618840"/>
            <a:ext cx="11880" cy="6879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Google Shape;212;p 1"/>
          <p:cNvSpPr/>
          <p:nvPr/>
        </p:nvSpPr>
        <p:spPr>
          <a:xfrm>
            <a:off x="1429200" y="2019600"/>
            <a:ext cx="2775240" cy="2408040"/>
          </a:xfrm>
          <a:prstGeom prst="rect">
            <a:avLst/>
          </a:prstGeom>
          <a:solidFill>
            <a:srgbClr val="f2f2f2"/>
          </a:solidFill>
          <a:ln w="1908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6" name="Google Shape;213;p 1"/>
          <p:cNvSpPr/>
          <p:nvPr/>
        </p:nvSpPr>
        <p:spPr>
          <a:xfrm>
            <a:off x="1425600" y="4651200"/>
            <a:ext cx="2774880" cy="487080"/>
          </a:xfrm>
          <a:prstGeom prst="rect">
            <a:avLst/>
          </a:prstGeom>
          <a:noFill/>
          <a:ln w="1908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Antes de 2022</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Lone driver</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pic>
        <p:nvPicPr>
          <p:cNvPr id="127" name="Imagen 120" descr=""/>
          <p:cNvPicPr/>
          <p:nvPr/>
        </p:nvPicPr>
        <p:blipFill>
          <a:blip r:embed="rId2"/>
          <a:stretch/>
        </p:blipFill>
        <p:spPr>
          <a:xfrm>
            <a:off x="1429200" y="2019600"/>
            <a:ext cx="2774160" cy="2405880"/>
          </a:xfrm>
          <a:prstGeom prst="rect">
            <a:avLst/>
          </a:prstGeom>
          <a:ln w="19080">
            <a:noFill/>
          </a:ln>
          <a:effectLst>
            <a:outerShdw blurRad="63360" dir="0" dist="0" rotWithShape="0">
              <a:srgbClr val="808080"/>
            </a:outerShdw>
          </a:effectLst>
        </p:spPr>
      </p:pic>
      <p:grpSp>
        <p:nvGrpSpPr>
          <p:cNvPr id="128" name="Google Shape;214;p 1"/>
          <p:cNvGrpSpPr/>
          <p:nvPr/>
        </p:nvGrpSpPr>
        <p:grpSpPr>
          <a:xfrm>
            <a:off x="4655160" y="2019600"/>
            <a:ext cx="2778840" cy="3118680"/>
            <a:chOff x="4655160" y="2019600"/>
            <a:chExt cx="2778840" cy="3118680"/>
          </a:xfrm>
        </p:grpSpPr>
        <p:sp>
          <p:nvSpPr>
            <p:cNvPr id="129" name="Google Shape;215;p 1"/>
            <p:cNvSpPr/>
            <p:nvPr/>
          </p:nvSpPr>
          <p:spPr>
            <a:xfrm>
              <a:off x="4658760" y="2019600"/>
              <a:ext cx="2775240" cy="240804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30" name="Google Shape;216;p 1"/>
            <p:cNvSpPr/>
            <p:nvPr/>
          </p:nvSpPr>
          <p:spPr>
            <a:xfrm>
              <a:off x="4655160" y="4651200"/>
              <a:ext cx="277488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2022 – 2024</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Copilot</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grpSp>
        <p:nvGrpSpPr>
          <p:cNvPr id="131" name="Google Shape;217;p 1"/>
          <p:cNvGrpSpPr/>
          <p:nvPr/>
        </p:nvGrpSpPr>
        <p:grpSpPr>
          <a:xfrm>
            <a:off x="7826760" y="2019600"/>
            <a:ext cx="2778840" cy="3118680"/>
            <a:chOff x="7826760" y="2019600"/>
            <a:chExt cx="2778840" cy="3118680"/>
          </a:xfrm>
        </p:grpSpPr>
        <p:sp>
          <p:nvSpPr>
            <p:cNvPr id="132" name="Google Shape;218;p 1"/>
            <p:cNvSpPr/>
            <p:nvPr/>
          </p:nvSpPr>
          <p:spPr>
            <a:xfrm>
              <a:off x="7830360" y="2019600"/>
              <a:ext cx="2775240" cy="240804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33" name="Google Shape;219;p 1"/>
            <p:cNvSpPr/>
            <p:nvPr/>
          </p:nvSpPr>
          <p:spPr>
            <a:xfrm>
              <a:off x="7826760" y="4651200"/>
              <a:ext cx="277488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2025</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Vibe Coding</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sp>
        <p:nvSpPr>
          <p:cNvPr id="134" name="Google Shape;220;p 1"/>
          <p:cNvSpPr/>
          <p:nvPr/>
        </p:nvSpPr>
        <p:spPr>
          <a:xfrm>
            <a:off x="315720" y="6425280"/>
            <a:ext cx="115480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35" name="Google Shape;221;p 1"/>
          <p:cNvSpPr/>
          <p:nvPr/>
        </p:nvSpPr>
        <p:spPr>
          <a:xfrm>
            <a:off x="1376280" y="607680"/>
            <a:ext cx="78339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36" name="Google Shape;222;p 1"/>
          <p:cNvSpPr/>
          <p:nvPr/>
        </p:nvSpPr>
        <p:spPr>
          <a:xfrm>
            <a:off x="1375920" y="1002960"/>
            <a:ext cx="810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rgbClr val="143c64"/>
                </a:solidFill>
                <a:latin typeface="Century Gothic"/>
                <a:ea typeface="Century Gothic"/>
              </a:rPr>
              <a:t>Símil entre enfoques de programación</a:t>
            </a:r>
            <a:endParaRPr b="0" lang="es-ES" sz="1600" spc="-1" strike="noStrike">
              <a:solidFill>
                <a:srgbClr val="000000"/>
              </a:solidFill>
              <a:latin typeface="Arial"/>
            </a:endParaRPr>
          </a:p>
        </p:txBody>
      </p:sp>
      <p:sp>
        <p:nvSpPr>
          <p:cNvPr id="137" name="Google Shape;223;p 1"/>
          <p:cNvSpPr/>
          <p:nvPr/>
        </p:nvSpPr>
        <p:spPr>
          <a:xfrm>
            <a:off x="530280" y="509400"/>
            <a:ext cx="9144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38" name="Google Shape;224;p 1"/>
          <p:cNvCxnSpPr/>
          <p:nvPr/>
        </p:nvCxnSpPr>
        <p:spPr>
          <a:xfrm flipV="1">
            <a:off x="1358640" y="618840"/>
            <a:ext cx="11880" cy="687960"/>
          </a:xfrm>
          <a:prstGeom prst="straightConnector1">
            <a:avLst/>
          </a:prstGeom>
          <a:ln w="19080">
            <a:solidFill>
              <a:srgbClr val="179ad7"/>
            </a:solidFill>
            <a:miter/>
          </a:ln>
        </p:spPr>
      </p:cxnSp>
      <p:pic>
        <p:nvPicPr>
          <p:cNvPr id="139" name="Imagen 132" descr=""/>
          <p:cNvPicPr/>
          <p:nvPr/>
        </p:nvPicPr>
        <p:blipFill>
          <a:blip r:embed="rId3"/>
          <a:stretch/>
        </p:blipFill>
        <p:spPr>
          <a:xfrm>
            <a:off x="4654800" y="2019600"/>
            <a:ext cx="2774520" cy="2406240"/>
          </a:xfrm>
          <a:prstGeom prst="rect">
            <a:avLst/>
          </a:prstGeom>
          <a:ln w="0">
            <a:noFill/>
          </a:ln>
          <a:effectLst>
            <a:outerShdw blurRad="76320" dir="0" dist="0" rotWithShape="0">
              <a:srgbClr val="808080"/>
            </a:outerShdw>
          </a:effectLst>
        </p:spPr>
      </p:pic>
      <p:pic>
        <p:nvPicPr>
          <p:cNvPr id="140" name="" descr=""/>
          <p:cNvPicPr/>
          <p:nvPr/>
        </p:nvPicPr>
        <p:blipFill>
          <a:blip r:embed="rId4"/>
          <a:stretch/>
        </p:blipFill>
        <p:spPr>
          <a:xfrm>
            <a:off x="7826400" y="2019600"/>
            <a:ext cx="2778840" cy="2410560"/>
          </a:xfrm>
          <a:prstGeom prst="rect">
            <a:avLst/>
          </a:prstGeom>
          <a:ln w="0">
            <a:noFill/>
          </a:ln>
          <a:effectLst>
            <a:outerShdw blurRad="76320" dir="0" dist="0" rotWithShape="0">
              <a:srgbClr val="808080"/>
            </a:outerShdw>
          </a:effectLst>
        </p:spPr>
      </p:pic>
      <p:pic>
        <p:nvPicPr>
          <p:cNvPr id="141" name="Google Shape;437;p 3" descr=""/>
          <p:cNvPicPr/>
          <p:nvPr/>
        </p:nvPicPr>
        <p:blipFill>
          <a:blip r:embed="rId5"/>
          <a:stretch/>
        </p:blipFill>
        <p:spPr>
          <a:xfrm rot="16200000">
            <a:off x="4276800" y="3054960"/>
            <a:ext cx="285840" cy="300240"/>
          </a:xfrm>
          <a:prstGeom prst="rect">
            <a:avLst/>
          </a:prstGeom>
          <a:ln w="0">
            <a:noFill/>
          </a:ln>
        </p:spPr>
      </p:pic>
      <p:pic>
        <p:nvPicPr>
          <p:cNvPr id="142" name="Google Shape;437;p 4" descr=""/>
          <p:cNvPicPr/>
          <p:nvPr/>
        </p:nvPicPr>
        <p:blipFill>
          <a:blip r:embed="rId6"/>
          <a:stretch/>
        </p:blipFill>
        <p:spPr>
          <a:xfrm rot="16200000">
            <a:off x="7495200" y="3054960"/>
            <a:ext cx="285840" cy="300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340</TotalTime>
  <Application>LibreOffice/24.2.7.2$Linux_X86_64 LibreOffice_project/420$Build-2</Application>
  <AppVersion>15.0000</AppVersion>
  <Words>1934</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2025-07-25T17:22:18Z</dcterms:modified>
  <cp:revision>136</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Panorámica</vt:lpwstr>
  </property>
  <property fmtid="{D5CDD505-2E9C-101B-9397-08002B2CF9AE}" pid="4" name="Slides">
    <vt:i4>37</vt:i4>
  </property>
</Properties>
</file>